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6" r:id="rId4"/>
    <p:sldId id="267" r:id="rId5"/>
    <p:sldId id="268" r:id="rId6"/>
    <p:sldId id="258" r:id="rId7"/>
    <p:sldId id="260" r:id="rId8"/>
    <p:sldId id="280" r:id="rId9"/>
    <p:sldId id="273" r:id="rId10"/>
    <p:sldId id="275" r:id="rId11"/>
    <p:sldId id="272" r:id="rId12"/>
    <p:sldId id="279" r:id="rId13"/>
    <p:sldId id="262" r:id="rId14"/>
    <p:sldId id="282" r:id="rId15"/>
    <p:sldId id="283" r:id="rId16"/>
    <p:sldId id="277" r:id="rId17"/>
    <p:sldId id="263" r:id="rId18"/>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96" autoAdjust="0"/>
    <p:restoredTop sz="94660"/>
  </p:normalViewPr>
  <p:slideViewPr>
    <p:cSldViewPr snapToGrid="0">
      <p:cViewPr varScale="1">
        <p:scale>
          <a:sx n="155" d="100"/>
          <a:sy n="155" d="100"/>
        </p:scale>
        <p:origin x="156" y="2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CE9B4D9-D6D7-44DD-90E6-D58DF10074CE}" type="datetimeFigureOut">
              <a:rPr lang="en-US" smtClean="0"/>
              <a:t>4/9/2024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8C81A7-CBC8-4593-A20E-D1A71ED25AEC}" type="slidenum">
              <a:rPr lang="en-US" smtClean="0"/>
              <a:t>‹#›</a:t>
            </a:fld>
            <a:endParaRPr lang="en-US" dirty="0"/>
          </a:p>
        </p:txBody>
      </p:sp>
    </p:spTree>
    <p:extLst>
      <p:ext uri="{BB962C8B-B14F-4D97-AF65-F5344CB8AC3E}">
        <p14:creationId xmlns:p14="http://schemas.microsoft.com/office/powerpoint/2010/main" val="3989009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E9B4D9-D6D7-44DD-90E6-D58DF10074CE}" type="datetimeFigureOut">
              <a:rPr lang="en-US" smtClean="0"/>
              <a:t>4/9/2024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8C81A7-CBC8-4593-A20E-D1A71ED25AEC}" type="slidenum">
              <a:rPr lang="en-US" smtClean="0"/>
              <a:t>‹#›</a:t>
            </a:fld>
            <a:endParaRPr lang="en-US" dirty="0"/>
          </a:p>
        </p:txBody>
      </p:sp>
    </p:spTree>
    <p:extLst>
      <p:ext uri="{BB962C8B-B14F-4D97-AF65-F5344CB8AC3E}">
        <p14:creationId xmlns:p14="http://schemas.microsoft.com/office/powerpoint/2010/main" val="2175958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E9B4D9-D6D7-44DD-90E6-D58DF10074CE}" type="datetimeFigureOut">
              <a:rPr lang="en-US" smtClean="0"/>
              <a:t>4/9/2024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8C81A7-CBC8-4593-A20E-D1A71ED25AEC}" type="slidenum">
              <a:rPr lang="en-US" smtClean="0"/>
              <a:t>‹#›</a:t>
            </a:fld>
            <a:endParaRPr lang="en-US" dirty="0"/>
          </a:p>
        </p:txBody>
      </p:sp>
    </p:spTree>
    <p:extLst>
      <p:ext uri="{BB962C8B-B14F-4D97-AF65-F5344CB8AC3E}">
        <p14:creationId xmlns:p14="http://schemas.microsoft.com/office/powerpoint/2010/main" val="3741174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E9B4D9-D6D7-44DD-90E6-D58DF10074CE}" type="datetimeFigureOut">
              <a:rPr lang="en-US" smtClean="0"/>
              <a:t>4/9/2024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8C81A7-CBC8-4593-A20E-D1A71ED25AEC}" type="slidenum">
              <a:rPr lang="en-US" smtClean="0"/>
              <a:t>‹#›</a:t>
            </a:fld>
            <a:endParaRPr lang="en-US" dirty="0"/>
          </a:p>
        </p:txBody>
      </p:sp>
    </p:spTree>
    <p:extLst>
      <p:ext uri="{BB962C8B-B14F-4D97-AF65-F5344CB8AC3E}">
        <p14:creationId xmlns:p14="http://schemas.microsoft.com/office/powerpoint/2010/main" val="193080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E9B4D9-D6D7-44DD-90E6-D58DF10074CE}" type="datetimeFigureOut">
              <a:rPr lang="en-US" smtClean="0"/>
              <a:t>4/9/2024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8C81A7-CBC8-4593-A20E-D1A71ED25AEC}" type="slidenum">
              <a:rPr lang="en-US" smtClean="0"/>
              <a:t>‹#›</a:t>
            </a:fld>
            <a:endParaRPr lang="en-US" dirty="0"/>
          </a:p>
        </p:txBody>
      </p:sp>
    </p:spTree>
    <p:extLst>
      <p:ext uri="{BB962C8B-B14F-4D97-AF65-F5344CB8AC3E}">
        <p14:creationId xmlns:p14="http://schemas.microsoft.com/office/powerpoint/2010/main" val="25164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CE9B4D9-D6D7-44DD-90E6-D58DF10074CE}" type="datetimeFigureOut">
              <a:rPr lang="en-US" smtClean="0"/>
              <a:t>4/9/2024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8C81A7-CBC8-4593-A20E-D1A71ED25AEC}" type="slidenum">
              <a:rPr lang="en-US" smtClean="0"/>
              <a:t>‹#›</a:t>
            </a:fld>
            <a:endParaRPr lang="en-US" dirty="0"/>
          </a:p>
        </p:txBody>
      </p:sp>
    </p:spTree>
    <p:extLst>
      <p:ext uri="{BB962C8B-B14F-4D97-AF65-F5344CB8AC3E}">
        <p14:creationId xmlns:p14="http://schemas.microsoft.com/office/powerpoint/2010/main" val="1111509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CE9B4D9-D6D7-44DD-90E6-D58DF10074CE}" type="datetimeFigureOut">
              <a:rPr lang="en-US" smtClean="0"/>
              <a:t>4/9/2024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78C81A7-CBC8-4593-A20E-D1A71ED25AEC}" type="slidenum">
              <a:rPr lang="en-US" smtClean="0"/>
              <a:t>‹#›</a:t>
            </a:fld>
            <a:endParaRPr lang="en-US" dirty="0"/>
          </a:p>
        </p:txBody>
      </p:sp>
    </p:spTree>
    <p:extLst>
      <p:ext uri="{BB962C8B-B14F-4D97-AF65-F5344CB8AC3E}">
        <p14:creationId xmlns:p14="http://schemas.microsoft.com/office/powerpoint/2010/main" val="3612654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E9B4D9-D6D7-44DD-90E6-D58DF10074CE}" type="datetimeFigureOut">
              <a:rPr lang="en-US" smtClean="0"/>
              <a:t>4/9/2024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78C81A7-CBC8-4593-A20E-D1A71ED25AEC}" type="slidenum">
              <a:rPr lang="en-US" smtClean="0"/>
              <a:t>‹#›</a:t>
            </a:fld>
            <a:endParaRPr lang="en-US" dirty="0"/>
          </a:p>
        </p:txBody>
      </p:sp>
    </p:spTree>
    <p:extLst>
      <p:ext uri="{BB962C8B-B14F-4D97-AF65-F5344CB8AC3E}">
        <p14:creationId xmlns:p14="http://schemas.microsoft.com/office/powerpoint/2010/main" val="571304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E9B4D9-D6D7-44DD-90E6-D58DF10074CE}" type="datetimeFigureOut">
              <a:rPr lang="en-US" smtClean="0"/>
              <a:t>4/9/2024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78C81A7-CBC8-4593-A20E-D1A71ED25AEC}" type="slidenum">
              <a:rPr lang="en-US" smtClean="0"/>
              <a:t>‹#›</a:t>
            </a:fld>
            <a:endParaRPr lang="en-US" dirty="0"/>
          </a:p>
        </p:txBody>
      </p:sp>
    </p:spTree>
    <p:extLst>
      <p:ext uri="{BB962C8B-B14F-4D97-AF65-F5344CB8AC3E}">
        <p14:creationId xmlns:p14="http://schemas.microsoft.com/office/powerpoint/2010/main" val="4084698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CE9B4D9-D6D7-44DD-90E6-D58DF10074CE}" type="datetimeFigureOut">
              <a:rPr lang="en-US" smtClean="0"/>
              <a:t>4/9/2024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8C81A7-CBC8-4593-A20E-D1A71ED25AEC}" type="slidenum">
              <a:rPr lang="en-US" smtClean="0"/>
              <a:t>‹#›</a:t>
            </a:fld>
            <a:endParaRPr lang="en-US" dirty="0"/>
          </a:p>
        </p:txBody>
      </p:sp>
    </p:spTree>
    <p:extLst>
      <p:ext uri="{BB962C8B-B14F-4D97-AF65-F5344CB8AC3E}">
        <p14:creationId xmlns:p14="http://schemas.microsoft.com/office/powerpoint/2010/main" val="1065180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CE9B4D9-D6D7-44DD-90E6-D58DF10074CE}" type="datetimeFigureOut">
              <a:rPr lang="en-US" smtClean="0"/>
              <a:t>4/9/2024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8C81A7-CBC8-4593-A20E-D1A71ED25AEC}" type="slidenum">
              <a:rPr lang="en-US" smtClean="0"/>
              <a:t>‹#›</a:t>
            </a:fld>
            <a:endParaRPr lang="en-US" dirty="0"/>
          </a:p>
        </p:txBody>
      </p:sp>
    </p:spTree>
    <p:extLst>
      <p:ext uri="{BB962C8B-B14F-4D97-AF65-F5344CB8AC3E}">
        <p14:creationId xmlns:p14="http://schemas.microsoft.com/office/powerpoint/2010/main" val="481581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70000">
              <a:schemeClr val="bg1"/>
            </a:gs>
            <a:gs pos="100000">
              <a:schemeClr val="accent5">
                <a:lumMod val="20000"/>
                <a:lumOff val="80000"/>
              </a:schemeClr>
            </a:gs>
          </a:gsLst>
          <a:path path="rect">
            <a:fillToRect t="100000" r="10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E9B4D9-D6D7-44DD-90E6-D58DF10074CE}" type="datetimeFigureOut">
              <a:rPr lang="en-US" smtClean="0"/>
              <a:t>4/9/2024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8C81A7-CBC8-4593-A20E-D1A71ED25AEC}" type="slidenum">
              <a:rPr lang="en-US" smtClean="0"/>
              <a:t>‹#›</a:t>
            </a:fld>
            <a:endParaRPr lang="en-US" dirty="0"/>
          </a:p>
        </p:txBody>
      </p:sp>
    </p:spTree>
    <p:extLst>
      <p:ext uri="{BB962C8B-B14F-4D97-AF65-F5344CB8AC3E}">
        <p14:creationId xmlns:p14="http://schemas.microsoft.com/office/powerpoint/2010/main" val="16465587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54715" y="0"/>
            <a:ext cx="3537285" cy="1371600"/>
          </a:xfrm>
          <a:prstGeom prst="rect">
            <a:avLst/>
          </a:prstGeom>
        </p:spPr>
      </p:pic>
      <p:sp>
        <p:nvSpPr>
          <p:cNvPr id="2" name="Rectangle 1"/>
          <p:cNvSpPr/>
          <p:nvPr/>
        </p:nvSpPr>
        <p:spPr>
          <a:xfrm>
            <a:off x="342507" y="160256"/>
            <a:ext cx="7689131" cy="1200329"/>
          </a:xfrm>
          <a:prstGeom prst="rect">
            <a:avLst/>
          </a:prstGeom>
        </p:spPr>
        <p:txBody>
          <a:bodyPr wrap="square">
            <a:spAutoFit/>
          </a:bodyPr>
          <a:lstStyle/>
          <a:p>
            <a:r>
              <a:rPr lang="en-US" dirty="0"/>
              <a:t>Headquartered in Tulsa, Oklahoma, </a:t>
            </a:r>
            <a:r>
              <a:rPr lang="en-US" b="1" dirty="0"/>
              <a:t>TESCORP</a:t>
            </a:r>
            <a:r>
              <a:rPr lang="en-US" dirty="0"/>
              <a:t> distributes, fabricates, and services its line of standardized and specialty compression systems stateside and internationally. The heart of our company is our innovative engineered products and service team, available seven days a week to support our customers.</a:t>
            </a:r>
          </a:p>
        </p:txBody>
      </p:sp>
      <p:sp>
        <p:nvSpPr>
          <p:cNvPr id="3" name="Rectangle 2"/>
          <p:cNvSpPr/>
          <p:nvPr/>
        </p:nvSpPr>
        <p:spPr>
          <a:xfrm>
            <a:off x="7371761" y="1643241"/>
            <a:ext cx="4562572" cy="5109091"/>
          </a:xfrm>
          <a:prstGeom prst="rect">
            <a:avLst/>
          </a:prstGeom>
        </p:spPr>
        <p:txBody>
          <a:bodyPr wrap="square">
            <a:spAutoFit/>
          </a:bodyPr>
          <a:lstStyle/>
          <a:p>
            <a:r>
              <a:rPr lang="en-US" b="1" dirty="0"/>
              <a:t>TESCORP</a:t>
            </a:r>
            <a:r>
              <a:rPr lang="en-US" dirty="0"/>
              <a:t> is a team of engineering and manufacturing experts, celebrating over 30 years as the leader in environmental and vapor recovery solutions, specialty compressors, customer service and parts.</a:t>
            </a:r>
            <a:endParaRPr lang="en-US" sz="1200" dirty="0"/>
          </a:p>
          <a:p>
            <a:r>
              <a:rPr lang="en-US" dirty="0"/>
              <a:t>Areas of expertise for the engineering veterans include both standard systems and engineered compression systems for environmental, oil, and gas as well as general industrial sectors. </a:t>
            </a:r>
          </a:p>
          <a:p>
            <a:endParaRPr lang="en-US" sz="1200" dirty="0"/>
          </a:p>
          <a:p>
            <a:r>
              <a:rPr lang="en-US" b="1" dirty="0"/>
              <a:t>TESCORP</a:t>
            </a:r>
            <a:r>
              <a:rPr lang="en-US" dirty="0"/>
              <a:t> utilizes full state-of-the-art 3D CAD modeling &amp; drafting for all designs.</a:t>
            </a:r>
          </a:p>
          <a:p>
            <a:endParaRPr lang="en-US" sz="800" dirty="0"/>
          </a:p>
          <a:p>
            <a:r>
              <a:rPr lang="en-US" b="1" dirty="0"/>
              <a:t>TESCORP’s</a:t>
            </a:r>
            <a:r>
              <a:rPr lang="en-US" dirty="0"/>
              <a:t> large fabrication facility utilizes Section VIII, Division I, ASME Code VIII welding capabilities. </a:t>
            </a:r>
          </a:p>
          <a:p>
            <a:endParaRPr lang="en-US" sz="800" dirty="0"/>
          </a:p>
          <a:p>
            <a:r>
              <a:rPr lang="en-US" b="1" dirty="0"/>
              <a:t>TESCORP</a:t>
            </a:r>
            <a:r>
              <a:rPr lang="en-US" dirty="0"/>
              <a:t> also maintains a fully equipped machine shop &amp; repair / service center.</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43481" y="1894788"/>
            <a:ext cx="2822570" cy="4963212"/>
          </a:xfrm>
          <a:prstGeom prst="rect">
            <a:avLst/>
          </a:prstGeom>
        </p:spPr>
      </p:pic>
      <p:pic>
        <p:nvPicPr>
          <p:cNvPr id="12" name="Picture 11"/>
          <p:cNvPicPr>
            <a:picLocks noChangeAspect="1"/>
          </p:cNvPicPr>
          <p:nvPr/>
        </p:nvPicPr>
        <p:blipFill>
          <a:blip r:embed="rId4"/>
          <a:stretch>
            <a:fillRect/>
          </a:stretch>
        </p:blipFill>
        <p:spPr>
          <a:xfrm>
            <a:off x="0" y="1507642"/>
            <a:ext cx="4526844" cy="3271720"/>
          </a:xfrm>
          <a:prstGeom prst="rect">
            <a:avLst/>
          </a:prstGeom>
        </p:spPr>
      </p:pic>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l="5721" t="10493" r="1893" b="6201"/>
          <a:stretch/>
        </p:blipFill>
        <p:spPr>
          <a:xfrm>
            <a:off x="-1" y="4133265"/>
            <a:ext cx="4534293" cy="2724735"/>
          </a:xfrm>
          <a:prstGeom prst="rect">
            <a:avLst/>
          </a:prstGeom>
        </p:spPr>
      </p:pic>
    </p:spTree>
    <p:extLst>
      <p:ext uri="{BB962C8B-B14F-4D97-AF65-F5344CB8AC3E}">
        <p14:creationId xmlns:p14="http://schemas.microsoft.com/office/powerpoint/2010/main" val="9957721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949244" cy="1325563"/>
          </a:xfrm>
        </p:spPr>
        <p:txBody>
          <a:bodyPr/>
          <a:lstStyle/>
          <a:p>
            <a:r>
              <a:rPr lang="en-US" i="1" dirty="0">
                <a:latin typeface="Copperplate Gothic Bold" panose="020E0705020206020404" pitchFamily="34" charset="0"/>
                <a:cs typeface="Times New Roman" panose="02020603050405020304" pitchFamily="18" charset="0"/>
              </a:rPr>
              <a:t>Dryer Solutions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54715" y="0"/>
            <a:ext cx="3537285" cy="1371600"/>
          </a:xfrm>
          <a:prstGeom prst="rect">
            <a:avLst/>
          </a:prstGeom>
        </p:spPr>
      </p:pic>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24883" r="32726"/>
          <a:stretch/>
        </p:blipFill>
        <p:spPr>
          <a:xfrm>
            <a:off x="0" y="2124532"/>
            <a:ext cx="2675467" cy="4733468"/>
          </a:xfrm>
        </p:spPr>
      </p:pic>
      <p:sp>
        <p:nvSpPr>
          <p:cNvPr id="10" name="Rectangle 9"/>
          <p:cNvSpPr/>
          <p:nvPr/>
        </p:nvSpPr>
        <p:spPr>
          <a:xfrm>
            <a:off x="2130459" y="1401767"/>
            <a:ext cx="9341963" cy="1200329"/>
          </a:xfrm>
          <a:prstGeom prst="rect">
            <a:avLst/>
          </a:prstGeom>
        </p:spPr>
        <p:txBody>
          <a:bodyPr wrap="square">
            <a:spAutoFit/>
          </a:bodyPr>
          <a:lstStyle/>
          <a:p>
            <a:r>
              <a:rPr lang="en-US" dirty="0">
                <a:latin typeface="Calibri" panose="020F0502020204030204" pitchFamily="34" charset="0"/>
                <a:ea typeface="Calibri" panose="020F0502020204030204" pitchFamily="34" charset="0"/>
                <a:cs typeface="Times New Roman" panose="02020603050405020304" pitchFamily="18" charset="0"/>
              </a:rPr>
              <a:t>Both dryer types accomplish the required dew point reduction and add some inefficiencies to the Instrument Air Unit by either utilizing some of the systems horsepower or adding extra electrical power requirements to the system. The consideration for this regeneration cost must be applied to the initial sizing of the compressor unit. </a:t>
            </a:r>
            <a:endParaRPr lang="en-US" dirty="0"/>
          </a:p>
        </p:txBody>
      </p:sp>
      <p:sp>
        <p:nvSpPr>
          <p:cNvPr id="11" name="Rectangle 10"/>
          <p:cNvSpPr/>
          <p:nvPr/>
        </p:nvSpPr>
        <p:spPr>
          <a:xfrm>
            <a:off x="2908841" y="3112359"/>
            <a:ext cx="9029395" cy="923330"/>
          </a:xfrm>
          <a:prstGeom prst="rect">
            <a:avLst/>
          </a:prstGeom>
        </p:spPr>
        <p:txBody>
          <a:bodyPr wrap="none">
            <a:spAutoFit/>
          </a:bodyPr>
          <a:lstStyle/>
          <a:p>
            <a:r>
              <a:rPr lang="en-US" b="1" dirty="0">
                <a:latin typeface="Calibri" panose="020F0502020204030204" pitchFamily="34" charset="0"/>
                <a:ea typeface="Calibri" panose="020F0502020204030204" pitchFamily="34" charset="0"/>
                <a:cs typeface="Times New Roman" panose="02020603050405020304" pitchFamily="18" charset="0"/>
              </a:rPr>
              <a:t>Air Purge Regeneration:</a:t>
            </a:r>
            <a:endParaRPr lang="en-US" dirty="0"/>
          </a:p>
          <a:p>
            <a:pPr marL="742950" lvl="1" indent="-285750">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Air purge system is the simplest system to implement. </a:t>
            </a:r>
          </a:p>
          <a:p>
            <a:pPr marL="742950" lvl="1" indent="-285750">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The air flow requirement for regeneration is usually 15-20 percent of the total air flow.</a:t>
            </a:r>
            <a:endParaRPr lang="en-US" dirty="0"/>
          </a:p>
        </p:txBody>
      </p:sp>
      <p:sp>
        <p:nvSpPr>
          <p:cNvPr id="12" name="TextBox 11"/>
          <p:cNvSpPr txBox="1"/>
          <p:nvPr/>
        </p:nvSpPr>
        <p:spPr>
          <a:xfrm>
            <a:off x="2912882" y="4458879"/>
            <a:ext cx="5600829" cy="923330"/>
          </a:xfrm>
          <a:prstGeom prst="rect">
            <a:avLst/>
          </a:prstGeom>
          <a:noFill/>
        </p:spPr>
        <p:txBody>
          <a:bodyPr wrap="none" rtlCol="0">
            <a:spAutoFit/>
          </a:bodyPr>
          <a:lstStyle/>
          <a:p>
            <a:r>
              <a:rPr lang="en-US" b="1" dirty="0">
                <a:latin typeface="Calibri" panose="020F0502020204030204" pitchFamily="34" charset="0"/>
                <a:ea typeface="Calibri" panose="020F0502020204030204" pitchFamily="34" charset="0"/>
                <a:cs typeface="Times New Roman" panose="02020603050405020304" pitchFamily="18" charset="0"/>
              </a:rPr>
              <a:t>Heater Regeneration</a:t>
            </a: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dirty="0"/>
          </a:p>
          <a:p>
            <a:pPr marL="742950" lvl="1" indent="-285750">
              <a:buFont typeface="Arial" panose="020B0604020202020204" pitchFamily="34" charset="0"/>
              <a:buChar char="•"/>
            </a:pPr>
            <a:r>
              <a:rPr lang="en-US" dirty="0"/>
              <a:t>Does not utilize any of the compressor capacity.</a:t>
            </a:r>
          </a:p>
          <a:p>
            <a:pPr marL="742950" lvl="1" indent="-285750">
              <a:buFont typeface="Arial" panose="020B0604020202020204" pitchFamily="34" charset="0"/>
              <a:buChar char="•"/>
            </a:pPr>
            <a:r>
              <a:rPr lang="en-US" dirty="0"/>
              <a:t>Requires excess electrical power for regeneration.</a:t>
            </a:r>
          </a:p>
        </p:txBody>
      </p:sp>
    </p:spTree>
    <p:extLst>
      <p:ext uri="{BB962C8B-B14F-4D97-AF65-F5344CB8AC3E}">
        <p14:creationId xmlns:p14="http://schemas.microsoft.com/office/powerpoint/2010/main" val="5372276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949244" cy="1325563"/>
          </a:xfrm>
        </p:spPr>
        <p:txBody>
          <a:bodyPr/>
          <a:lstStyle/>
          <a:p>
            <a:r>
              <a:rPr lang="en-US" i="1" dirty="0">
                <a:latin typeface="Copperplate Gothic Bold" panose="020E0705020206020404" pitchFamily="34" charset="0"/>
                <a:cs typeface="Times New Roman" panose="02020603050405020304" pitchFamily="18" charset="0"/>
              </a:rPr>
              <a:t>Dryer Solutions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54715" y="0"/>
            <a:ext cx="3537285" cy="1371600"/>
          </a:xfrm>
          <a:prstGeom prst="rect">
            <a:avLst/>
          </a:prstGeom>
        </p:spPr>
      </p:pic>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24883" r="32726"/>
          <a:stretch/>
        </p:blipFill>
        <p:spPr>
          <a:xfrm>
            <a:off x="0" y="2124532"/>
            <a:ext cx="2675467" cy="4733468"/>
          </a:xfrm>
        </p:spPr>
      </p:pic>
      <p:pic>
        <p:nvPicPr>
          <p:cNvPr id="9" name="Picture 8" descr="https://www.airbestpractices.com/sites/default/files/Screen%20Shot%202014-03-24%20at%201.00.09%20PM.png"/>
          <p:cNvPicPr/>
          <p:nvPr/>
        </p:nvPicPr>
        <p:blipFill rotWithShape="1">
          <a:blip r:embed="rId4">
            <a:extLst>
              <a:ext uri="{28A0092B-C50C-407E-A947-70E740481C1C}">
                <a14:useLocalDpi xmlns:a14="http://schemas.microsoft.com/office/drawing/2010/main" val="0"/>
              </a:ext>
            </a:extLst>
          </a:blip>
          <a:srcRect r="50772"/>
          <a:stretch/>
        </p:blipFill>
        <p:spPr bwMode="auto">
          <a:xfrm>
            <a:off x="3002845" y="1569155"/>
            <a:ext cx="3239911" cy="2889955"/>
          </a:xfrm>
          <a:prstGeom prst="rect">
            <a:avLst/>
          </a:prstGeom>
          <a:noFill/>
          <a:ln>
            <a:noFill/>
          </a:ln>
        </p:spPr>
      </p:pic>
      <p:sp>
        <p:nvSpPr>
          <p:cNvPr id="11" name="Rectangle 10"/>
          <p:cNvSpPr/>
          <p:nvPr/>
        </p:nvSpPr>
        <p:spPr>
          <a:xfrm>
            <a:off x="2460978" y="4580092"/>
            <a:ext cx="3838222" cy="1754326"/>
          </a:xfrm>
          <a:prstGeom prst="rect">
            <a:avLst/>
          </a:prstGeom>
        </p:spPr>
        <p:txBody>
          <a:bodyPr wrap="square">
            <a:spAutoFit/>
          </a:bodyPr>
          <a:lstStyle/>
          <a:p>
            <a:pPr marL="457200" marR="0">
              <a:spcBef>
                <a:spcPts val="0"/>
              </a:spcBef>
              <a:spcAft>
                <a:spcPts val="1000"/>
              </a:spcAft>
            </a:pPr>
            <a:r>
              <a:rPr lang="en-US" i="1" dirty="0">
                <a:latin typeface="Calibri" panose="020F0502020204030204" pitchFamily="34" charset="0"/>
                <a:ea typeface="Calibri" panose="020F0502020204030204" pitchFamily="34" charset="0"/>
                <a:cs typeface="Times New Roman" panose="02020603050405020304" pitchFamily="18" charset="0"/>
              </a:rPr>
              <a:t>The image above illustrates that the moisture laden air is flowing through and being dried in the tower No. 1 while the tower No. 2 is being regenerated for use once the first tower is saturated. </a:t>
            </a:r>
          </a:p>
        </p:txBody>
      </p:sp>
      <p:sp>
        <p:nvSpPr>
          <p:cNvPr id="12" name="Rectangle 11"/>
          <p:cNvSpPr/>
          <p:nvPr/>
        </p:nvSpPr>
        <p:spPr>
          <a:xfrm>
            <a:off x="7450667" y="4581646"/>
            <a:ext cx="3160889" cy="1477328"/>
          </a:xfrm>
          <a:prstGeom prst="rect">
            <a:avLst/>
          </a:prstGeom>
        </p:spPr>
        <p:txBody>
          <a:bodyPr wrap="square">
            <a:spAutoFit/>
          </a:bodyPr>
          <a:lstStyle/>
          <a:p>
            <a:r>
              <a:rPr lang="en-US" i="1" dirty="0">
                <a:latin typeface="Calibri" panose="020F0502020204030204" pitchFamily="34" charset="0"/>
                <a:ea typeface="Calibri" panose="020F0502020204030204" pitchFamily="34" charset="0"/>
                <a:cs typeface="Times New Roman" panose="02020603050405020304" pitchFamily="18" charset="0"/>
              </a:rPr>
              <a:t>The image above indicates a reversal of process where the tower No. 2 is drying the airflow and the tower No. 1 is in the regeneration mode</a:t>
            </a:r>
            <a:endParaRPr lang="en-US" i="1" dirty="0"/>
          </a:p>
        </p:txBody>
      </p:sp>
      <p:pic>
        <p:nvPicPr>
          <p:cNvPr id="13" name="Picture 12" descr="https://www.airbestpractices.com/sites/default/files/Screen%20Shot%202014-03-24%20at%201.00.09%20PM.png"/>
          <p:cNvPicPr/>
          <p:nvPr/>
        </p:nvPicPr>
        <p:blipFill rotWithShape="1">
          <a:blip r:embed="rId4">
            <a:extLst>
              <a:ext uri="{28A0092B-C50C-407E-A947-70E740481C1C}">
                <a14:useLocalDpi xmlns:a14="http://schemas.microsoft.com/office/drawing/2010/main" val="0"/>
              </a:ext>
            </a:extLst>
          </a:blip>
          <a:srcRect l="50951"/>
          <a:stretch/>
        </p:blipFill>
        <p:spPr bwMode="auto">
          <a:xfrm>
            <a:off x="7224889" y="1560618"/>
            <a:ext cx="3330222" cy="2932360"/>
          </a:xfrm>
          <a:prstGeom prst="rect">
            <a:avLst/>
          </a:prstGeom>
          <a:noFill/>
          <a:ln>
            <a:noFill/>
          </a:ln>
        </p:spPr>
      </p:pic>
    </p:spTree>
    <p:extLst>
      <p:ext uri="{BB962C8B-B14F-4D97-AF65-F5344CB8AC3E}">
        <p14:creationId xmlns:p14="http://schemas.microsoft.com/office/powerpoint/2010/main" val="23796600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989689" cy="1325563"/>
          </a:xfrm>
        </p:spPr>
        <p:txBody>
          <a:bodyPr/>
          <a:lstStyle/>
          <a:p>
            <a:r>
              <a:rPr lang="en-US" i="1" dirty="0">
                <a:latin typeface="Copperplate Gothic Bold" panose="020E0705020206020404" pitchFamily="34" charset="0"/>
              </a:rPr>
              <a:t>Air Storage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54715" y="0"/>
            <a:ext cx="3537285" cy="1371600"/>
          </a:xfrm>
          <a:prstGeom prst="rect">
            <a:avLst/>
          </a:prstGeom>
        </p:spPr>
      </p:pic>
      <p:sp>
        <p:nvSpPr>
          <p:cNvPr id="5" name="Rectangle 4"/>
          <p:cNvSpPr/>
          <p:nvPr/>
        </p:nvSpPr>
        <p:spPr>
          <a:xfrm>
            <a:off x="406400" y="1752837"/>
            <a:ext cx="11119555" cy="1870512"/>
          </a:xfrm>
          <a:prstGeom prst="rect">
            <a:avLst/>
          </a:prstGeom>
        </p:spPr>
        <p:txBody>
          <a:bodyPr wrap="square">
            <a:spAutoFit/>
          </a:bodyPr>
          <a:lstStyle/>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In most systems, the air compressor is sized to exceed the site air flow requirements. It meets and exceeds this volume and is then allowed to unload or reduce its work load until the demand for more air is required. The excess air produced when in the demand mode is stored in the air receivers that are incorporated within the Instrument Air Unit. These storage vessels (Receivers) store the excess air at an elevated air pressure to allow the compressor to cycle down and the system to still continue to supply the required air flow to meet the site requirements.  They also act as a pressure pulsation buffer to supply a more consistent air pressure with little variance.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http://machineryequipmentonline.com/hydraulics-and-pneumatics/wp-content/uploads/2015/10/Air-Compressors-Air-Treatment-and-Pressure-Regulation-0073.jpg"/>
          <p:cNvPicPr/>
          <p:nvPr/>
        </p:nvPicPr>
        <p:blipFill>
          <a:blip r:embed="rId3">
            <a:extLst>
              <a:ext uri="{28A0092B-C50C-407E-A947-70E740481C1C}">
                <a14:useLocalDpi xmlns:a14="http://schemas.microsoft.com/office/drawing/2010/main" val="0"/>
              </a:ext>
            </a:extLst>
          </a:blip>
          <a:srcRect/>
          <a:stretch>
            <a:fillRect/>
          </a:stretch>
        </p:blipFill>
        <p:spPr bwMode="auto">
          <a:xfrm>
            <a:off x="3406420" y="3759200"/>
            <a:ext cx="5127979" cy="2777067"/>
          </a:xfrm>
          <a:prstGeom prst="rect">
            <a:avLst/>
          </a:prstGeom>
          <a:noFill/>
          <a:ln>
            <a:noFill/>
          </a:ln>
        </p:spPr>
      </p:pic>
    </p:spTree>
    <p:extLst>
      <p:ext uri="{BB962C8B-B14F-4D97-AF65-F5344CB8AC3E}">
        <p14:creationId xmlns:p14="http://schemas.microsoft.com/office/powerpoint/2010/main" val="20308889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989689" cy="1325563"/>
          </a:xfrm>
        </p:spPr>
        <p:txBody>
          <a:bodyPr/>
          <a:lstStyle/>
          <a:p>
            <a:r>
              <a:rPr lang="en-US" i="1" dirty="0">
                <a:latin typeface="Copperplate Gothic Bold" panose="020E0705020206020404" pitchFamily="34" charset="0"/>
              </a:rPr>
              <a:t>Air Storage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54715" y="0"/>
            <a:ext cx="3537285" cy="1371600"/>
          </a:xfrm>
          <a:prstGeom prst="rect">
            <a:avLst/>
          </a:prstGeom>
        </p:spPr>
      </p:pic>
      <p:sp>
        <p:nvSpPr>
          <p:cNvPr id="5" name="Rectangle 4"/>
          <p:cNvSpPr/>
          <p:nvPr/>
        </p:nvSpPr>
        <p:spPr>
          <a:xfrm>
            <a:off x="349955" y="1603348"/>
            <a:ext cx="10735733" cy="981423"/>
          </a:xfrm>
          <a:prstGeom prst="rect">
            <a:avLst/>
          </a:prstGeom>
        </p:spPr>
        <p:txBody>
          <a:bodyPr wrap="square">
            <a:spAutoFit/>
          </a:bodyPr>
          <a:lstStyle/>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The storage volume of the receiver is based upon the vessel volume and the excessive amount of pressure that it is stored at above the required site pressure requirements. This volume is calculated as “flow time” available from the storage at the site required flow:</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427688" y="2636341"/>
            <a:ext cx="2541291" cy="407035"/>
          </a:xfrm>
          <a:prstGeom prst="rect">
            <a:avLst/>
          </a:prstGeom>
        </p:spPr>
        <p:txBody>
          <a:bodyPr wrap="square">
            <a:spAutoFit/>
          </a:bodyPr>
          <a:lstStyle/>
          <a:p>
            <a:pPr algn="ctr">
              <a:lnSpc>
                <a:spcPct val="107000"/>
              </a:lnSpc>
              <a:spcAft>
                <a:spcPts val="800"/>
              </a:spcAft>
            </a:pPr>
            <a:r>
              <a:rPr lang="en-US" sz="2000" b="1" dirty="0">
                <a:latin typeface="Calibri" panose="020F0502020204030204" pitchFamily="34" charset="0"/>
                <a:ea typeface="Calibri" panose="020F0502020204030204" pitchFamily="34" charset="0"/>
                <a:cs typeface="Times New Roman" panose="02020603050405020304" pitchFamily="18" charset="0"/>
              </a:rPr>
              <a:t>T= (v </a:t>
            </a:r>
            <a:r>
              <a:rPr lang="en-US" sz="2000" b="1" u="sng" dirty="0">
                <a:latin typeface="Calibri" panose="020F0502020204030204" pitchFamily="34" charset="0"/>
                <a:ea typeface="Calibri" panose="020F0502020204030204" pitchFamily="34" charset="0"/>
                <a:cs typeface="Times New Roman" panose="02020603050405020304" pitchFamily="18" charset="0"/>
              </a:rPr>
              <a:t>(P1</a:t>
            </a:r>
            <a:r>
              <a:rPr lang="en-US" sz="2000" b="1" u="sng" baseline="-25000" dirty="0">
                <a:latin typeface="Calibri" panose="020F0502020204030204" pitchFamily="34" charset="0"/>
                <a:ea typeface="Calibri" panose="020F0502020204030204" pitchFamily="34" charset="0"/>
                <a:cs typeface="Times New Roman" panose="02020603050405020304" pitchFamily="18" charset="0"/>
              </a:rPr>
              <a:t> </a:t>
            </a:r>
            <a:r>
              <a:rPr lang="en-US" sz="2000" b="1" u="sng" dirty="0">
                <a:latin typeface="Calibri" panose="020F0502020204030204" pitchFamily="34" charset="0"/>
                <a:ea typeface="Calibri" panose="020F0502020204030204" pitchFamily="34" charset="0"/>
                <a:cs typeface="Times New Roman" panose="02020603050405020304" pitchFamily="18" charset="0"/>
              </a:rPr>
              <a:t>– P</a:t>
            </a:r>
            <a:r>
              <a:rPr lang="en-US" sz="2000" b="1" u="sng" baseline="-25000" dirty="0">
                <a:latin typeface="Calibri" panose="020F0502020204030204" pitchFamily="34" charset="0"/>
                <a:ea typeface="Calibri" panose="020F0502020204030204" pitchFamily="34" charset="0"/>
                <a:cs typeface="Times New Roman" panose="02020603050405020304" pitchFamily="18" charset="0"/>
              </a:rPr>
              <a:t>2)</a:t>
            </a:r>
            <a:r>
              <a:rPr lang="en-US" sz="2000" b="1" dirty="0">
                <a:latin typeface="Calibri" panose="020F0502020204030204" pitchFamily="34" charset="0"/>
                <a:ea typeface="Calibri" panose="020F0502020204030204" pitchFamily="34" charset="0"/>
                <a:cs typeface="Times New Roman" panose="02020603050405020304" pitchFamily="18" charset="0"/>
              </a:rPr>
              <a:t>)/C) P</a:t>
            </a:r>
            <a:r>
              <a:rPr lang="en-US" sz="2000" b="1" baseline="-25000" dirty="0">
                <a:latin typeface="Calibri" panose="020F0502020204030204" pitchFamily="34" charset="0"/>
                <a:ea typeface="Calibri" panose="020F0502020204030204" pitchFamily="34" charset="0"/>
                <a:cs typeface="Times New Roman" panose="02020603050405020304" pitchFamily="18" charset="0"/>
              </a:rPr>
              <a:t>a</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451556" y="4291166"/>
            <a:ext cx="10284178" cy="369332"/>
          </a:xfrm>
          <a:prstGeom prst="rect">
            <a:avLst/>
          </a:prstGeom>
        </p:spPr>
        <p:txBody>
          <a:bodyPr wrap="square">
            <a:spAutoFit/>
          </a:bodyPr>
          <a:lstStyle/>
          <a:p>
            <a:r>
              <a:rPr lang="en-US" dirty="0">
                <a:latin typeface="Calibri" panose="020F0502020204030204" pitchFamily="34" charset="0"/>
                <a:ea typeface="Calibri" panose="020F0502020204030204" pitchFamily="34" charset="0"/>
                <a:cs typeface="Times New Roman" panose="02020603050405020304" pitchFamily="18" charset="0"/>
              </a:rPr>
              <a:t>Or, if a extra volume capacity is required for additional flow time, then the storage volume is calculated by:</a:t>
            </a:r>
            <a:endParaRPr lang="en-US" dirty="0"/>
          </a:p>
        </p:txBody>
      </p:sp>
      <p:sp>
        <p:nvSpPr>
          <p:cNvPr id="8" name="Rectangle 7"/>
          <p:cNvSpPr/>
          <p:nvPr/>
        </p:nvSpPr>
        <p:spPr>
          <a:xfrm>
            <a:off x="611718" y="4747363"/>
            <a:ext cx="2321276" cy="421654"/>
          </a:xfrm>
          <a:prstGeom prst="rect">
            <a:avLst/>
          </a:prstGeom>
        </p:spPr>
        <p:txBody>
          <a:bodyPr wrap="none">
            <a:spAutoFit/>
          </a:bodyPr>
          <a:lstStyle/>
          <a:p>
            <a:pPr algn="ctr">
              <a:lnSpc>
                <a:spcPct val="107000"/>
              </a:lnSpc>
              <a:spcAft>
                <a:spcPts val="800"/>
              </a:spcAft>
            </a:pPr>
            <a:r>
              <a:rPr lang="en-US" sz="2000" b="1" dirty="0">
                <a:latin typeface="Calibri" panose="020F0502020204030204" pitchFamily="34" charset="0"/>
                <a:ea typeface="Calibri" panose="020F0502020204030204" pitchFamily="34" charset="0"/>
                <a:cs typeface="Times New Roman" panose="02020603050405020304" pitchFamily="18" charset="0"/>
              </a:rPr>
              <a:t>V=(T*C*P</a:t>
            </a:r>
            <a:r>
              <a:rPr lang="en-US" sz="2000" b="1" baseline="-25000" dirty="0">
                <a:latin typeface="Calibri" panose="020F0502020204030204" pitchFamily="34" charset="0"/>
                <a:ea typeface="Calibri" panose="020F0502020204030204" pitchFamily="34" charset="0"/>
                <a:cs typeface="Times New Roman" panose="02020603050405020304" pitchFamily="18" charset="0"/>
              </a:rPr>
              <a:t>a </a:t>
            </a:r>
            <a:r>
              <a:rPr lang="en-US" sz="2000" b="1" dirty="0">
                <a:latin typeface="Calibri" panose="020F0502020204030204" pitchFamily="34" charset="0"/>
                <a:ea typeface="Calibri" panose="020F0502020204030204" pitchFamily="34" charset="0"/>
                <a:cs typeface="Times New Roman" panose="02020603050405020304" pitchFamily="18" charset="0"/>
              </a:rPr>
              <a:t>)/(P</a:t>
            </a:r>
            <a:r>
              <a:rPr lang="en-US" sz="2000" b="1" baseline="-25000" dirty="0">
                <a:latin typeface="Calibri" panose="020F0502020204030204" pitchFamily="34" charset="0"/>
                <a:ea typeface="Calibri" panose="020F0502020204030204" pitchFamily="34" charset="0"/>
                <a:cs typeface="Times New Roman" panose="02020603050405020304" pitchFamily="18" charset="0"/>
              </a:rPr>
              <a:t>1 </a:t>
            </a:r>
            <a:r>
              <a:rPr lang="en-US" sz="2000" b="1" dirty="0">
                <a:latin typeface="Calibri" panose="020F0502020204030204" pitchFamily="34" charset="0"/>
                <a:ea typeface="Calibri" panose="020F0502020204030204" pitchFamily="34" charset="0"/>
                <a:cs typeface="Times New Roman" panose="02020603050405020304" pitchFamily="18" charset="0"/>
              </a:rPr>
              <a:t>–P</a:t>
            </a:r>
            <a:r>
              <a:rPr lang="en-US" sz="2000" b="1" baseline="-25000" dirty="0">
                <a:latin typeface="Calibri" panose="020F0502020204030204" pitchFamily="34" charset="0"/>
                <a:ea typeface="Calibri" panose="020F0502020204030204" pitchFamily="34" charset="0"/>
                <a:cs typeface="Times New Roman" panose="02020603050405020304" pitchFamily="18" charset="0"/>
              </a:rPr>
              <a:t>2 </a:t>
            </a:r>
            <a:r>
              <a:rPr lang="en-US" sz="2000" b="1" dirty="0">
                <a:latin typeface="Calibri" panose="020F0502020204030204" pitchFamily="34"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4583289" y="2801709"/>
            <a:ext cx="7303911" cy="1186607"/>
          </a:xfrm>
          <a:prstGeom prst="rect">
            <a:avLst/>
          </a:prstGeom>
          <a:ln w="12700">
            <a:solidFill>
              <a:schemeClr val="tx1"/>
            </a:solidFill>
          </a:ln>
        </p:spPr>
        <p:txBody>
          <a:bodyPr wrap="square">
            <a:spAutoFit/>
          </a:bodyPr>
          <a:lstStyle/>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T</a:t>
            </a:r>
            <a:r>
              <a:rPr lang="en-US" dirty="0">
                <a:latin typeface="Calibri" panose="020F0502020204030204" pitchFamily="34" charset="0"/>
                <a:ea typeface="Calibri" panose="020F0502020204030204" pitchFamily="34" charset="0"/>
                <a:cs typeface="Times New Roman" panose="02020603050405020304" pitchFamily="18" charset="0"/>
              </a:rPr>
              <a:t>= time in minutes of flow		</a:t>
            </a:r>
            <a:r>
              <a:rPr lang="en-US" b="1" dirty="0">
                <a:latin typeface="Calibri" panose="020F0502020204030204" pitchFamily="34" charset="0"/>
                <a:ea typeface="Calibri" panose="020F0502020204030204" pitchFamily="34" charset="0"/>
                <a:cs typeface="Times New Roman" panose="02020603050405020304" pitchFamily="18" charset="0"/>
              </a:rPr>
              <a:t>V</a:t>
            </a:r>
            <a:r>
              <a:rPr lang="en-US" dirty="0">
                <a:latin typeface="Calibri" panose="020F0502020204030204" pitchFamily="34" charset="0"/>
                <a:ea typeface="Calibri" panose="020F0502020204030204" pitchFamily="34" charset="0"/>
                <a:cs typeface="Times New Roman" panose="02020603050405020304" pitchFamily="18" charset="0"/>
              </a:rPr>
              <a:t>= volume of the air receiver in Ft</a:t>
            </a:r>
            <a:r>
              <a:rPr lang="en-US" baseline="30000" dirty="0">
                <a:latin typeface="Calibri" panose="020F0502020204030204" pitchFamily="34" charset="0"/>
                <a:ea typeface="Calibri" panose="020F0502020204030204" pitchFamily="34" charset="0"/>
                <a:cs typeface="Times New Roman" panose="02020603050405020304" pitchFamily="18" charset="0"/>
              </a:rPr>
              <a:t>3</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P</a:t>
            </a:r>
            <a:r>
              <a:rPr lang="en-US" b="1" baseline="-25000" dirty="0">
                <a:latin typeface="Calibri" panose="020F0502020204030204" pitchFamily="34" charset="0"/>
                <a:ea typeface="Calibri" panose="020F0502020204030204" pitchFamily="34" charset="0"/>
                <a:cs typeface="Times New Roman" panose="02020603050405020304" pitchFamily="18" charset="0"/>
              </a:rPr>
              <a:t>1</a:t>
            </a:r>
            <a:r>
              <a:rPr lang="en-US" baseline="-25000"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 upper pressure limits (Psia)	</a:t>
            </a:r>
            <a:r>
              <a:rPr lang="en-US" b="1" dirty="0">
                <a:latin typeface="Calibri" panose="020F0502020204030204" pitchFamily="34" charset="0"/>
                <a:ea typeface="Calibri" panose="020F0502020204030204" pitchFamily="34" charset="0"/>
                <a:cs typeface="Times New Roman" panose="02020603050405020304" pitchFamily="18" charset="0"/>
              </a:rPr>
              <a:t>P</a:t>
            </a:r>
            <a:r>
              <a:rPr lang="en-US" b="1" baseline="-25000" dirty="0">
                <a:latin typeface="Calibri" panose="020F0502020204030204" pitchFamily="34" charset="0"/>
                <a:ea typeface="Calibri" panose="020F0502020204030204" pitchFamily="34" charset="0"/>
                <a:cs typeface="Times New Roman" panose="02020603050405020304" pitchFamily="18" charset="0"/>
              </a:rPr>
              <a:t>2</a:t>
            </a:r>
            <a:r>
              <a:rPr lang="en-US" baseline="-25000"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=lower pressure limits (Psia)</a:t>
            </a:r>
          </a:p>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C</a:t>
            </a:r>
            <a:r>
              <a:rPr lang="en-US" dirty="0">
                <a:latin typeface="Calibri" panose="020F0502020204030204" pitchFamily="34" charset="0"/>
                <a:ea typeface="Calibri" panose="020F0502020204030204" pitchFamily="34" charset="0"/>
                <a:cs typeface="Times New Roman" panose="02020603050405020304" pitchFamily="18" charset="0"/>
              </a:rPr>
              <a:t>=air consumption to site (Scfm)	</a:t>
            </a:r>
            <a:r>
              <a:rPr lang="en-US" b="1" dirty="0">
                <a:latin typeface="Calibri" panose="020F0502020204030204" pitchFamily="34" charset="0"/>
                <a:ea typeface="Calibri" panose="020F0502020204030204" pitchFamily="34" charset="0"/>
                <a:cs typeface="Times New Roman" panose="02020603050405020304" pitchFamily="18" charset="0"/>
              </a:rPr>
              <a:t>P</a:t>
            </a:r>
            <a:r>
              <a:rPr lang="en-US" b="1" baseline="-25000" dirty="0">
                <a:latin typeface="Calibri" panose="020F0502020204030204" pitchFamily="34" charset="0"/>
                <a:ea typeface="Calibri" panose="020F0502020204030204" pitchFamily="34" charset="0"/>
                <a:cs typeface="Times New Roman" panose="02020603050405020304" pitchFamily="18" charset="0"/>
              </a:rPr>
              <a:t>a</a:t>
            </a:r>
            <a:r>
              <a:rPr lang="en-US" baseline="-25000"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=atmospheric pressure (Psia)</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p:nvPr/>
        </p:nvSpPr>
        <p:spPr>
          <a:xfrm>
            <a:off x="462845" y="5575610"/>
            <a:ext cx="10837333" cy="981423"/>
          </a:xfrm>
          <a:prstGeom prst="rect">
            <a:avLst/>
          </a:prstGeom>
        </p:spPr>
        <p:txBody>
          <a:bodyPr wrap="square">
            <a:spAutoFit/>
          </a:bodyPr>
          <a:lstStyle/>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The Instrument Air Unit storage volume may vary to meet the design requirements by adding more storage volume or operating at a higher storage pressure. These are variables within the system that are made in the initial design phase. But, at any time, “Dry Air” storage may be added to the site air system as an ancillary component.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288691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989689" cy="1325563"/>
          </a:xfrm>
        </p:spPr>
        <p:txBody>
          <a:bodyPr/>
          <a:lstStyle/>
          <a:p>
            <a:r>
              <a:rPr lang="en-US" i="1" dirty="0">
                <a:latin typeface="Copperplate Gothic Bold" panose="020E0705020206020404" pitchFamily="34" charset="0"/>
              </a:rPr>
              <a:t>Air Storage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54715" y="0"/>
            <a:ext cx="3537285" cy="1371600"/>
          </a:xfrm>
          <a:prstGeom prst="rect">
            <a:avLst/>
          </a:prstGeom>
        </p:spPr>
      </p:pic>
      <p:sp>
        <p:nvSpPr>
          <p:cNvPr id="5" name="Rectangle 4"/>
          <p:cNvSpPr/>
          <p:nvPr/>
        </p:nvSpPr>
        <p:spPr>
          <a:xfrm>
            <a:off x="357636" y="1515733"/>
            <a:ext cx="10756566" cy="4459811"/>
          </a:xfrm>
          <a:prstGeom prst="rect">
            <a:avLst/>
          </a:prstGeom>
        </p:spPr>
        <p:txBody>
          <a:bodyPr wrap="square">
            <a:spAutoFit/>
          </a:bodyPr>
          <a:lstStyle/>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TESCORP</a:t>
            </a:r>
            <a:r>
              <a:rPr lang="en-US" dirty="0">
                <a:latin typeface="Calibri" panose="020F0502020204030204" pitchFamily="34" charset="0"/>
                <a:ea typeface="Calibri" panose="020F0502020204030204" pitchFamily="34" charset="0"/>
                <a:cs typeface="Times New Roman" panose="02020603050405020304" pitchFamily="18" charset="0"/>
              </a:rPr>
              <a:t> Standard’s incorporates (2) air storage vessels on all Instrument Air Units.</a:t>
            </a:r>
          </a:p>
          <a:p>
            <a:pPr>
              <a:lnSpc>
                <a:spcPct val="107000"/>
              </a:lnSpc>
              <a:spcAft>
                <a:spcPts val="800"/>
              </a:spcAft>
            </a:pPr>
            <a:endParaRPr lang="en-US" sz="800" dirty="0">
              <a:latin typeface="Calibri" panose="020F0502020204030204" pitchFamily="34" charset="0"/>
              <a:ea typeface="Calibri" panose="020F0502020204030204" pitchFamily="34" charset="0"/>
              <a:cs typeface="Times New Roman" panose="02020603050405020304" pitchFamily="18" charset="0"/>
            </a:endParaRPr>
          </a:p>
          <a:p>
            <a:pPr lvl="0"/>
            <a:r>
              <a:rPr lang="en-US" b="1" dirty="0"/>
              <a:t>Wet Air Storage </a:t>
            </a:r>
            <a:r>
              <a:rPr lang="en-US" dirty="0"/>
              <a:t>- This is the first step in the drying process to meet a required site pressure dew point. The air stream being generated by the compressor at the desired discharge pressure will be water saturated. </a:t>
            </a:r>
          </a:p>
          <a:p>
            <a:pPr marR="0" lvl="0">
              <a:lnSpc>
                <a:spcPct val="107000"/>
              </a:lnSpc>
              <a:spcBef>
                <a:spcPts val="0"/>
              </a:spcBef>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A significant amount of the entrained water vapor in the air stream will be simply eliminated in the wet air receiver by allowing a period of time for retention. </a:t>
            </a:r>
          </a:p>
          <a:p>
            <a:pPr marL="742950" lvl="1" indent="-285750">
              <a:lnSpc>
                <a:spcPct val="107000"/>
              </a:lnSpc>
              <a:spcAft>
                <a:spcPts val="8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This produced water is then eliminated by a condensate trap &amp; drain from the air flow.</a:t>
            </a:r>
          </a:p>
          <a:p>
            <a:pPr marL="742950" lvl="1" indent="-285750">
              <a:lnSpc>
                <a:spcPct val="107000"/>
              </a:lnSpc>
              <a:spcAft>
                <a:spcPts val="8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By reducing the amount of entrained water in the air stream to the air dryer assembly we increase its efficiency and lessens the work load.</a:t>
            </a:r>
          </a:p>
          <a:p>
            <a:pPr marL="742950" lvl="1" indent="-285750">
              <a:lnSpc>
                <a:spcPct val="107000"/>
              </a:lnSpc>
              <a:spcAft>
                <a:spcPts val="8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The storage of the air in the wet air receiver also acts to stabilize the pressure surges and create a more steady flow into the air dryer assembly.</a:t>
            </a:r>
          </a:p>
          <a:p>
            <a:pPr>
              <a:lnSpc>
                <a:spcPct val="107000"/>
              </a:lnSpc>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493230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989689" cy="1325563"/>
          </a:xfrm>
        </p:spPr>
        <p:txBody>
          <a:bodyPr/>
          <a:lstStyle/>
          <a:p>
            <a:r>
              <a:rPr lang="en-US" i="1" dirty="0">
                <a:latin typeface="Copperplate Gothic Bold" panose="020E0705020206020404" pitchFamily="34" charset="0"/>
              </a:rPr>
              <a:t>Air Storage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54715" y="0"/>
            <a:ext cx="3537285" cy="1371600"/>
          </a:xfrm>
          <a:prstGeom prst="rect">
            <a:avLst/>
          </a:prstGeom>
        </p:spPr>
      </p:pic>
      <p:sp>
        <p:nvSpPr>
          <p:cNvPr id="5" name="Rectangle 4"/>
          <p:cNvSpPr/>
          <p:nvPr/>
        </p:nvSpPr>
        <p:spPr>
          <a:xfrm>
            <a:off x="532557" y="1779980"/>
            <a:ext cx="10634134" cy="2116220"/>
          </a:xfrm>
          <a:prstGeom prst="rect">
            <a:avLst/>
          </a:prstGeom>
        </p:spPr>
        <p:txBody>
          <a:bodyPr wrap="square">
            <a:spAutoFit/>
          </a:bodyPr>
          <a:lstStyle/>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TESCORP</a:t>
            </a:r>
            <a:r>
              <a:rPr lang="en-US" dirty="0">
                <a:latin typeface="Calibri" panose="020F0502020204030204" pitchFamily="34" charset="0"/>
                <a:ea typeface="Calibri" panose="020F0502020204030204" pitchFamily="34" charset="0"/>
                <a:cs typeface="Times New Roman" panose="02020603050405020304" pitchFamily="18" charset="0"/>
              </a:rPr>
              <a:t> Standard’s incorporates (2) air storage vessels on all Instrument Air Units.</a:t>
            </a:r>
          </a:p>
          <a:p>
            <a:pPr marR="0" lvl="0">
              <a:lnSpc>
                <a:spcPct val="107000"/>
              </a:lnSpc>
              <a:spcBef>
                <a:spcPts val="0"/>
              </a:spcBef>
              <a:spcAft>
                <a:spcPts val="800"/>
              </a:spcAft>
            </a:pPr>
            <a:endParaRPr lang="en-US" sz="8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Dry Air Storage</a:t>
            </a:r>
            <a:r>
              <a:rPr lang="en-US" dirty="0">
                <a:latin typeface="Calibri" panose="020F0502020204030204" pitchFamily="34" charset="0"/>
                <a:ea typeface="Calibri" panose="020F0502020204030204" pitchFamily="34" charset="0"/>
                <a:cs typeface="Times New Roman" panose="02020603050405020304" pitchFamily="18" charset="0"/>
              </a:rPr>
              <a:t>- This is conditioned air that is at the required dew point for safe storage and use in the site environment. Additional storage of this conditioned air maybe added at any time.</a:t>
            </a:r>
          </a:p>
          <a:p>
            <a:pPr marL="742950" lvl="1" indent="-285750">
              <a:lnSpc>
                <a:spcPct val="107000"/>
              </a:lnSpc>
              <a:spcAft>
                <a:spcPts val="8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Reduces cycling of the compressor.</a:t>
            </a:r>
          </a:p>
          <a:p>
            <a:pPr marL="742950" lvl="1" indent="-285750">
              <a:lnSpc>
                <a:spcPct val="107000"/>
              </a:lnSpc>
              <a:spcAft>
                <a:spcPts val="8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Allows the site latitude to meet demands that may exceed the compressor unit’s capacity. </a:t>
            </a:r>
          </a:p>
        </p:txBody>
      </p:sp>
      <p:sp>
        <p:nvSpPr>
          <p:cNvPr id="3" name="Rectangle 2"/>
          <p:cNvSpPr/>
          <p:nvPr/>
        </p:nvSpPr>
        <p:spPr>
          <a:xfrm>
            <a:off x="509047" y="4800665"/>
            <a:ext cx="10633435" cy="981423"/>
          </a:xfrm>
          <a:prstGeom prst="rect">
            <a:avLst/>
          </a:prstGeom>
        </p:spPr>
        <p:txBody>
          <a:bodyPr wrap="square">
            <a:spAutoFit/>
          </a:bodyPr>
          <a:lstStyle/>
          <a:p>
            <a:pPr marL="457200" marR="0">
              <a:lnSpc>
                <a:spcPct val="107000"/>
              </a:lnSpc>
              <a:spcBef>
                <a:spcPts val="0"/>
              </a:spcBef>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Note</a:t>
            </a:r>
            <a:r>
              <a:rPr lang="en-US" dirty="0">
                <a:latin typeface="Calibri" panose="020F0502020204030204" pitchFamily="34" charset="0"/>
                <a:ea typeface="Calibri" panose="020F0502020204030204" pitchFamily="34" charset="0"/>
                <a:cs typeface="Times New Roman" panose="02020603050405020304" pitchFamily="18" charset="0"/>
              </a:rPr>
              <a:t>: There is a codicil to the added storage volume in that consideration must be given to the    “compressor loading”. This may require the compressor to stay 100% continuously loaded for extended periods of time costing excess power costs or excessive operating temperatures.</a:t>
            </a:r>
          </a:p>
        </p:txBody>
      </p:sp>
    </p:spTree>
    <p:extLst>
      <p:ext uri="{BB962C8B-B14F-4D97-AF65-F5344CB8AC3E}">
        <p14:creationId xmlns:p14="http://schemas.microsoft.com/office/powerpoint/2010/main" val="429675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989689" cy="1325563"/>
          </a:xfrm>
        </p:spPr>
        <p:txBody>
          <a:bodyPr/>
          <a:lstStyle/>
          <a:p>
            <a:r>
              <a:rPr lang="en-US" i="1" dirty="0">
                <a:latin typeface="Copperplate Gothic Bold" panose="020E0705020206020404" pitchFamily="34" charset="0"/>
              </a:rPr>
              <a:t>Air Storage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54715" y="0"/>
            <a:ext cx="3537285" cy="1371600"/>
          </a:xfrm>
          <a:prstGeom prst="rect">
            <a:avLst/>
          </a:prstGeom>
        </p:spPr>
      </p:pic>
      <p:sp>
        <p:nvSpPr>
          <p:cNvPr id="5" name="Rectangle 4"/>
          <p:cNvSpPr/>
          <p:nvPr/>
        </p:nvSpPr>
        <p:spPr>
          <a:xfrm>
            <a:off x="451555" y="1707801"/>
            <a:ext cx="8692444" cy="685059"/>
          </a:xfrm>
          <a:prstGeom prst="rect">
            <a:avLst/>
          </a:prstGeom>
        </p:spPr>
        <p:txBody>
          <a:bodyPr wrap="square">
            <a:spAutoFit/>
          </a:bodyPr>
          <a:lstStyle/>
          <a:p>
            <a:pPr marR="0" lvl="0">
              <a:lnSpc>
                <a:spcPct val="107000"/>
              </a:lnSpc>
              <a:spcBef>
                <a:spcPts val="0"/>
              </a:spcBef>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The amount of condensate (free water) that can be eliminated from the air flow in the wet air storage receiver can be calculated by: (Denver, CO. example)</a:t>
            </a:r>
          </a:p>
        </p:txBody>
      </p:sp>
      <p:sp>
        <p:nvSpPr>
          <p:cNvPr id="6" name="Rectangle 5"/>
          <p:cNvSpPr/>
          <p:nvPr/>
        </p:nvSpPr>
        <p:spPr>
          <a:xfrm>
            <a:off x="857953" y="2567706"/>
            <a:ext cx="10419645" cy="2463238"/>
          </a:xfrm>
          <a:prstGeom prst="rect">
            <a:avLst/>
          </a:prstGeom>
        </p:spPr>
        <p:txBody>
          <a:bodyPr wrap="square">
            <a:spAutoFit/>
          </a:bodyPr>
          <a:lstStyle/>
          <a:p>
            <a:pPr marL="742950" marR="0" lvl="1" indent="-285750">
              <a:lnSpc>
                <a:spcPct val="107000"/>
              </a:lnSpc>
              <a:spcBef>
                <a:spcPts val="0"/>
              </a:spcBef>
              <a:spcAft>
                <a:spcPts val="0"/>
              </a:spcAft>
              <a:buFont typeface="Wingdings" panose="05000000000000000000" pitchFamily="2" charset="2"/>
              <a:buChar char="Ø"/>
            </a:pPr>
            <a:r>
              <a:rPr lang="en-US" dirty="0">
                <a:latin typeface="Calibri" panose="020F0502020204030204" pitchFamily="34" charset="0"/>
                <a:ea typeface="Calibri" panose="020F0502020204030204" pitchFamily="34" charset="0"/>
                <a:cs typeface="Times New Roman" panose="02020603050405020304" pitchFamily="18" charset="0"/>
              </a:rPr>
              <a:t>P</a:t>
            </a:r>
            <a:r>
              <a:rPr lang="en-US" baseline="-25000" dirty="0">
                <a:latin typeface="Calibri" panose="020F0502020204030204" pitchFamily="34" charset="0"/>
                <a:ea typeface="Calibri" panose="020F0502020204030204" pitchFamily="34" charset="0"/>
                <a:cs typeface="Times New Roman" panose="02020603050405020304" pitchFamily="18" charset="0"/>
              </a:rPr>
              <a:t>a</a:t>
            </a:r>
            <a:r>
              <a:rPr lang="en-US" dirty="0">
                <a:latin typeface="Calibri" panose="020F0502020204030204" pitchFamily="34" charset="0"/>
                <a:ea typeface="Calibri" panose="020F0502020204030204" pitchFamily="34" charset="0"/>
                <a:cs typeface="Times New Roman" panose="02020603050405020304" pitchFamily="18" charset="0"/>
              </a:rPr>
              <a:t>=12.2 Psia       Atmospheric pressure at 5,000 Ft. altitude</a:t>
            </a:r>
          </a:p>
          <a:p>
            <a:pPr marL="742950" marR="0" lvl="1" indent="-285750">
              <a:lnSpc>
                <a:spcPct val="107000"/>
              </a:lnSpc>
              <a:spcBef>
                <a:spcPts val="0"/>
              </a:spcBef>
              <a:spcAft>
                <a:spcPts val="0"/>
              </a:spcAft>
              <a:buFont typeface="Wingdings" panose="05000000000000000000" pitchFamily="2" charset="2"/>
              <a:buChar char="Ø"/>
            </a:pPr>
            <a:r>
              <a:rPr lang="en-US" dirty="0">
                <a:latin typeface="Calibri" panose="020F0502020204030204" pitchFamily="34" charset="0"/>
                <a:ea typeface="Calibri" panose="020F0502020204030204" pitchFamily="34" charset="0"/>
                <a:cs typeface="Times New Roman" panose="02020603050405020304" pitchFamily="18" charset="0"/>
              </a:rPr>
              <a:t>T</a:t>
            </a:r>
            <a:r>
              <a:rPr lang="en-US" baseline="-25000" dirty="0">
                <a:latin typeface="Calibri" panose="020F0502020204030204" pitchFamily="34" charset="0"/>
                <a:ea typeface="Calibri" panose="020F0502020204030204" pitchFamily="34" charset="0"/>
                <a:cs typeface="Times New Roman" panose="02020603050405020304" pitchFamily="18" charset="0"/>
              </a:rPr>
              <a:t>a</a:t>
            </a:r>
            <a:r>
              <a:rPr lang="en-US" dirty="0">
                <a:latin typeface="Calibri" panose="020F0502020204030204" pitchFamily="34" charset="0"/>
                <a:ea typeface="Calibri" panose="020F0502020204030204" pitchFamily="34" charset="0"/>
                <a:cs typeface="Times New Roman" panose="02020603050405020304" pitchFamily="18" charset="0"/>
              </a:rPr>
              <a:t>=70</a:t>
            </a:r>
            <a:r>
              <a:rPr lang="en-US" baseline="30000" dirty="0">
                <a:latin typeface="Calibri" panose="020F0502020204030204" pitchFamily="34" charset="0"/>
                <a:ea typeface="Calibri" panose="020F0502020204030204" pitchFamily="34" charset="0"/>
                <a:cs typeface="Times New Roman" panose="02020603050405020304" pitchFamily="18" charset="0"/>
              </a:rPr>
              <a:t>o</a:t>
            </a:r>
            <a:r>
              <a:rPr lang="en-US" dirty="0">
                <a:latin typeface="Calibri" panose="020F0502020204030204" pitchFamily="34" charset="0"/>
                <a:ea typeface="Calibri" panose="020F0502020204030204" pitchFamily="34" charset="0"/>
                <a:cs typeface="Times New Roman" panose="02020603050405020304" pitchFamily="18" charset="0"/>
              </a:rPr>
              <a:t>F	        Ambient temperature</a:t>
            </a:r>
          </a:p>
          <a:p>
            <a:pPr marL="742950" marR="0" lvl="1" indent="-285750">
              <a:lnSpc>
                <a:spcPct val="107000"/>
              </a:lnSpc>
              <a:spcBef>
                <a:spcPts val="0"/>
              </a:spcBef>
              <a:spcAft>
                <a:spcPts val="0"/>
              </a:spcAft>
              <a:buFont typeface="Wingdings" panose="05000000000000000000" pitchFamily="2" charset="2"/>
              <a:buChar char="Ø"/>
            </a:pPr>
            <a:r>
              <a:rPr lang="en-US" dirty="0">
                <a:latin typeface="Calibri" panose="020F0502020204030204" pitchFamily="34" charset="0"/>
                <a:ea typeface="Calibri" panose="020F0502020204030204" pitchFamily="34" charset="0"/>
                <a:cs typeface="Times New Roman" panose="02020603050405020304" pitchFamily="18" charset="0"/>
              </a:rPr>
              <a:t>RH=70%	        Relative humidity</a:t>
            </a:r>
          </a:p>
          <a:p>
            <a:pPr marL="742950" marR="0" lvl="1" indent="-285750">
              <a:lnSpc>
                <a:spcPct val="107000"/>
              </a:lnSpc>
              <a:spcBef>
                <a:spcPts val="0"/>
              </a:spcBef>
              <a:spcAft>
                <a:spcPts val="0"/>
              </a:spcAft>
              <a:buFont typeface="Wingdings" panose="05000000000000000000" pitchFamily="2" charset="2"/>
              <a:buChar char="Ø"/>
            </a:pPr>
            <a:r>
              <a:rPr lang="en-US" dirty="0">
                <a:latin typeface="Calibri" panose="020F0502020204030204" pitchFamily="34" charset="0"/>
                <a:ea typeface="Calibri" panose="020F0502020204030204" pitchFamily="34" charset="0"/>
                <a:cs typeface="Times New Roman" panose="02020603050405020304" pitchFamily="18" charset="0"/>
              </a:rPr>
              <a:t>Saturation pressure of water @ 70</a:t>
            </a:r>
            <a:r>
              <a:rPr lang="en-US" baseline="30000" dirty="0">
                <a:latin typeface="Calibri" panose="020F0502020204030204" pitchFamily="34" charset="0"/>
                <a:ea typeface="Calibri" panose="020F0502020204030204" pitchFamily="34" charset="0"/>
                <a:cs typeface="Times New Roman" panose="02020603050405020304" pitchFamily="18" charset="0"/>
              </a:rPr>
              <a:t>o</a:t>
            </a:r>
            <a:r>
              <a:rPr lang="en-US" dirty="0">
                <a:latin typeface="Calibri" panose="020F0502020204030204" pitchFamily="34" charset="0"/>
                <a:ea typeface="Calibri" panose="020F0502020204030204" pitchFamily="34" charset="0"/>
                <a:cs typeface="Times New Roman" panose="02020603050405020304" pitchFamily="18" charset="0"/>
              </a:rPr>
              <a:t>F=0.363 Psia (from steam tables)</a:t>
            </a:r>
          </a:p>
          <a:p>
            <a:pPr marL="742950" marR="0" lvl="1" indent="-285750">
              <a:lnSpc>
                <a:spcPct val="107000"/>
              </a:lnSpc>
              <a:spcBef>
                <a:spcPts val="0"/>
              </a:spcBef>
              <a:spcAft>
                <a:spcPts val="0"/>
              </a:spcAft>
              <a:buFont typeface="Wingdings" panose="05000000000000000000" pitchFamily="2" charset="2"/>
              <a:buChar char="Ø"/>
            </a:pPr>
            <a:r>
              <a:rPr lang="en-US" dirty="0">
                <a:latin typeface="Calibri" panose="020F0502020204030204" pitchFamily="34" charset="0"/>
                <a:ea typeface="Calibri" panose="020F0502020204030204" pitchFamily="34" charset="0"/>
                <a:cs typeface="Times New Roman" panose="02020603050405020304" pitchFamily="18" charset="0"/>
              </a:rPr>
              <a:t>Saturation pressure @ 70% RH= 0.363 x 0.7= 0.25 Psia</a:t>
            </a:r>
          </a:p>
          <a:p>
            <a:pPr marL="742950" marR="0" lvl="1" indent="-285750">
              <a:lnSpc>
                <a:spcPct val="107000"/>
              </a:lnSpc>
              <a:spcBef>
                <a:spcPts val="0"/>
              </a:spcBef>
              <a:spcAft>
                <a:spcPts val="0"/>
              </a:spcAft>
              <a:buFont typeface="Wingdings" panose="05000000000000000000" pitchFamily="2" charset="2"/>
              <a:buChar char="Ø"/>
            </a:pPr>
            <a:r>
              <a:rPr lang="en-US" dirty="0">
                <a:latin typeface="Calibri" panose="020F0502020204030204" pitchFamily="34" charset="0"/>
                <a:ea typeface="Calibri" panose="020F0502020204030204" pitchFamily="34" charset="0"/>
                <a:cs typeface="Times New Roman" panose="02020603050405020304" pitchFamily="18" charset="0"/>
              </a:rPr>
              <a:t>Vapor pressure of dry air= 12.2 – 0.25= 11.95 Psia</a:t>
            </a:r>
          </a:p>
          <a:p>
            <a:pPr marL="742950" marR="0" lvl="1" indent="-285750">
              <a:lnSpc>
                <a:spcPct val="107000"/>
              </a:lnSpc>
              <a:spcBef>
                <a:spcPts val="0"/>
              </a:spcBef>
              <a:spcAft>
                <a:spcPts val="0"/>
              </a:spcAft>
              <a:buFont typeface="Wingdings" panose="05000000000000000000" pitchFamily="2" charset="2"/>
              <a:buChar char="Ø"/>
            </a:pPr>
            <a:r>
              <a:rPr lang="en-US" dirty="0">
                <a:latin typeface="Calibri" panose="020F0502020204030204" pitchFamily="34" charset="0"/>
                <a:ea typeface="Calibri" panose="020F0502020204030204" pitchFamily="34" charset="0"/>
                <a:cs typeface="Times New Roman" panose="02020603050405020304" pitchFamily="18" charset="0"/>
              </a:rPr>
              <a:t>Mole fraction of water vapor= 0.25/12.2= 0.021</a:t>
            </a:r>
          </a:p>
          <a:p>
            <a:pPr marL="742950" marR="0" lvl="1" indent="-285750">
              <a:lnSpc>
                <a:spcPct val="107000"/>
              </a:lnSpc>
              <a:spcBef>
                <a:spcPts val="0"/>
              </a:spcBef>
              <a:spcAft>
                <a:spcPts val="800"/>
              </a:spcAft>
              <a:buFont typeface="Wingdings" panose="05000000000000000000" pitchFamily="2" charset="2"/>
              <a:buChar char="Ø"/>
            </a:pPr>
            <a:r>
              <a:rPr lang="en-US" dirty="0">
                <a:latin typeface="Calibri" panose="020F0502020204030204" pitchFamily="34" charset="0"/>
                <a:ea typeface="Calibri" panose="020F0502020204030204" pitchFamily="34" charset="0"/>
                <a:cs typeface="Times New Roman" panose="02020603050405020304" pitchFamily="18" charset="0"/>
              </a:rPr>
              <a:t>With a compressor capacity of 150 Scfm. The water condensed=1.075 Gallons/Hr. (25.8 Gallons/Day)</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0" y="5314869"/>
            <a:ext cx="11345333" cy="685059"/>
          </a:xfrm>
          <a:prstGeom prst="rect">
            <a:avLst/>
          </a:prstGeom>
        </p:spPr>
        <p:txBody>
          <a:bodyPr wrap="square">
            <a:spAutoFit/>
          </a:bodyPr>
          <a:lstStyle/>
          <a:p>
            <a:pPr marL="548640">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Note:</a:t>
            </a:r>
            <a:r>
              <a:rPr lang="en-US" dirty="0">
                <a:latin typeface="Calibri" panose="020F0502020204030204" pitchFamily="34" charset="0"/>
                <a:ea typeface="Calibri" panose="020F0502020204030204" pitchFamily="34" charset="0"/>
                <a:cs typeface="Times New Roman" panose="02020603050405020304" pitchFamily="18" charset="0"/>
              </a:rPr>
              <a:t> Most of this condensed water is removed in the wet air storage vessel thus justifying its usage in the system as a necessary component for producing “Instrument Air” quality.</a:t>
            </a:r>
          </a:p>
        </p:txBody>
      </p:sp>
    </p:spTree>
    <p:extLst>
      <p:ext uri="{BB962C8B-B14F-4D97-AF65-F5344CB8AC3E}">
        <p14:creationId xmlns:p14="http://schemas.microsoft.com/office/powerpoint/2010/main" val="15619718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US" i="1" dirty="0">
                <a:latin typeface="Copperplate Gothic Bold" panose="020E0705020206020404" pitchFamily="34" charset="0"/>
              </a:rPr>
              <a:t>Condensate Management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54715" y="0"/>
            <a:ext cx="3537285" cy="1371600"/>
          </a:xfrm>
          <a:prstGeom prst="rect">
            <a:avLst/>
          </a:prstGeom>
        </p:spPr>
      </p:pic>
      <p:pic>
        <p:nvPicPr>
          <p:cNvPr id="3074" name="Picture 1"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49213"/>
            <a:ext cx="3544711" cy="470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781777" y="2006280"/>
            <a:ext cx="8037690" cy="2128275"/>
          </a:xfrm>
          <a:prstGeom prst="rect">
            <a:avLst/>
          </a:prstGeom>
        </p:spPr>
        <p:txBody>
          <a:bodyPr wrap="square">
            <a:spAutoFit/>
          </a:bodyPr>
          <a:lstStyle/>
          <a:p>
            <a:pPr marR="0" lvl="0">
              <a:lnSpc>
                <a:spcPct val="105000"/>
              </a:lnSpc>
              <a:spcBef>
                <a:spcPts val="0"/>
              </a:spcBef>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Oil/Water Separator</a:t>
            </a:r>
            <a:r>
              <a:rPr lang="en-US" dirty="0">
                <a:latin typeface="Calibri" panose="020F0502020204030204" pitchFamily="34" charset="0"/>
                <a:ea typeface="Calibri" panose="020F0502020204030204" pitchFamily="34" charset="0"/>
                <a:cs typeface="Times New Roman" panose="02020603050405020304" pitchFamily="18" charset="0"/>
              </a:rPr>
              <a:t>- Condensed water from the wet air storage and the pre-filter into the dryer is a combination of mostly produced water with traces of oil that is a carry-over from the compressor oil separator.  Although minute in the percentage of concentration, the presence of this condensate prohibits it from free discharge into the environment. Therefore, this produced water must be conditioned prior to discharge through the use of an Oil/Water separator that removes the oil from the effluent.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3104445" y="5738337"/>
            <a:ext cx="7191022" cy="646331"/>
          </a:xfrm>
          <a:prstGeom prst="rect">
            <a:avLst/>
          </a:prstGeom>
        </p:spPr>
        <p:txBody>
          <a:bodyPr wrap="square">
            <a:spAutoFit/>
          </a:bodyPr>
          <a:lstStyle/>
          <a:p>
            <a:pPr marL="457200" marR="0">
              <a:spcBef>
                <a:spcPts val="0"/>
              </a:spcBef>
              <a:spcAft>
                <a:spcPts val="1000"/>
              </a:spcAft>
            </a:pPr>
            <a:r>
              <a:rPr lang="en-US" i="1" dirty="0">
                <a:latin typeface="Calibri" panose="020F0502020204030204" pitchFamily="34" charset="0"/>
                <a:ea typeface="Calibri" panose="020F0502020204030204" pitchFamily="34" charset="0"/>
                <a:cs typeface="Times New Roman" panose="02020603050405020304" pitchFamily="18" charset="0"/>
              </a:rPr>
              <a:t>The "OSD" Oil/Water Separator removes the oil from the produced water allowing it to be freely discharged into the environment.</a:t>
            </a:r>
            <a:endParaRPr lang="en-US" i="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20359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0246" y="2471937"/>
            <a:ext cx="5371754" cy="4386063"/>
          </a:xfrm>
          <a:prstGeom prst="rect">
            <a:avLst/>
          </a:prstGeom>
        </p:spPr>
      </p:pic>
      <p:sp>
        <p:nvSpPr>
          <p:cNvPr id="2" name="Title 1"/>
          <p:cNvSpPr>
            <a:spLocks noGrp="1"/>
          </p:cNvSpPr>
          <p:nvPr>
            <p:ph type="title"/>
          </p:nvPr>
        </p:nvSpPr>
        <p:spPr>
          <a:xfrm>
            <a:off x="0" y="0"/>
            <a:ext cx="7789333" cy="1325563"/>
          </a:xfrm>
        </p:spPr>
        <p:txBody>
          <a:bodyPr/>
          <a:lstStyle/>
          <a:p>
            <a:r>
              <a:rPr lang="en-US" i="1" dirty="0">
                <a:latin typeface="Copperplate Gothic Bold" panose="020E0705020206020404" pitchFamily="34" charset="0"/>
              </a:rPr>
              <a:t>What is instrument air?</a:t>
            </a:r>
          </a:p>
        </p:txBody>
      </p:sp>
      <p:sp>
        <p:nvSpPr>
          <p:cNvPr id="3" name="Content Placeholder 2"/>
          <p:cNvSpPr>
            <a:spLocks noGrp="1"/>
          </p:cNvSpPr>
          <p:nvPr>
            <p:ph idx="1"/>
          </p:nvPr>
        </p:nvSpPr>
        <p:spPr>
          <a:xfrm>
            <a:off x="348006" y="1674796"/>
            <a:ext cx="7023755" cy="1879109"/>
          </a:xfrm>
        </p:spPr>
        <p:txBody>
          <a:bodyPr>
            <a:noAutofit/>
          </a:bodyPr>
          <a:lstStyle/>
          <a:p>
            <a:pPr marL="0" indent="0">
              <a:buNone/>
            </a:pPr>
            <a:r>
              <a:rPr lang="en-US" sz="2000" dirty="0"/>
              <a:t>Throughout industry, much of the production equipment is pneumatically driven or controlled. The air required to perform this function comes from the facilities or site air compression system. In some industry functions, the produced air quality from the air compressor system is sufficient in its raw form to accomplish the required operations. But in the case where the site environmental conditions warrant or the process components require a cleaner, dryer air supply then the produced air must be conditioned to meet these requirements. In the oil &amp; gas industry or those facilities where process controls and sensitive pneumatic machinery are operated the air quality supplied must meet “Instrument Air Quality” standards.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54715" y="0"/>
            <a:ext cx="3537285" cy="1371600"/>
          </a:xfrm>
          <a:prstGeom prst="rect">
            <a:avLst/>
          </a:prstGeom>
        </p:spPr>
      </p:pic>
    </p:spTree>
    <p:extLst>
      <p:ext uri="{BB962C8B-B14F-4D97-AF65-F5344CB8AC3E}">
        <p14:creationId xmlns:p14="http://schemas.microsoft.com/office/powerpoint/2010/main" val="39219762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789333" cy="1325563"/>
          </a:xfrm>
        </p:spPr>
        <p:txBody>
          <a:bodyPr/>
          <a:lstStyle/>
          <a:p>
            <a:r>
              <a:rPr lang="en-US" i="1" dirty="0">
                <a:latin typeface="Copperplate Gothic Bold" panose="020E0705020206020404" pitchFamily="34" charset="0"/>
              </a:rPr>
              <a:t>Instrument Air</a:t>
            </a:r>
            <a:br>
              <a:rPr lang="en-US" i="1" dirty="0">
                <a:latin typeface="Copperplate Gothic Bold" panose="020E0705020206020404" pitchFamily="34" charset="0"/>
              </a:rPr>
            </a:br>
            <a:r>
              <a:rPr lang="en-US" i="1" dirty="0">
                <a:latin typeface="Copperplate Gothic Bold" panose="020E0705020206020404" pitchFamily="34" charset="0"/>
              </a:rPr>
              <a:t>Quality Standards</a:t>
            </a:r>
          </a:p>
        </p:txBody>
      </p:sp>
      <p:sp>
        <p:nvSpPr>
          <p:cNvPr id="3" name="Content Placeholder 2"/>
          <p:cNvSpPr>
            <a:spLocks noGrp="1"/>
          </p:cNvSpPr>
          <p:nvPr>
            <p:ph idx="1"/>
          </p:nvPr>
        </p:nvSpPr>
        <p:spPr>
          <a:xfrm>
            <a:off x="245097" y="1693649"/>
            <a:ext cx="11576116" cy="4829699"/>
          </a:xfrm>
        </p:spPr>
        <p:txBody>
          <a:bodyPr>
            <a:normAutofit lnSpcReduction="10000"/>
          </a:bodyPr>
          <a:lstStyle/>
          <a:p>
            <a:pPr marL="0" lvl="0" indent="0">
              <a:buNone/>
            </a:pPr>
            <a:r>
              <a:rPr lang="en-US" b="1" dirty="0">
                <a:solidFill>
                  <a:schemeClr val="accent1">
                    <a:lumMod val="50000"/>
                  </a:schemeClr>
                </a:solidFill>
              </a:rPr>
              <a:t>Air Standards</a:t>
            </a:r>
            <a:endParaRPr lang="en-US" dirty="0">
              <a:solidFill>
                <a:schemeClr val="accent1">
                  <a:lumMod val="50000"/>
                </a:schemeClr>
              </a:solidFill>
            </a:endParaRPr>
          </a:p>
          <a:p>
            <a:r>
              <a:rPr lang="en-US" dirty="0"/>
              <a:t>Standard Air Temperature &amp; Pressure (STP) is measured as:</a:t>
            </a:r>
          </a:p>
          <a:p>
            <a:pPr lvl="1"/>
            <a:r>
              <a:rPr lang="en-US" dirty="0"/>
              <a:t>Pressure=14.7 Psia</a:t>
            </a:r>
          </a:p>
          <a:p>
            <a:pPr lvl="1"/>
            <a:r>
              <a:rPr lang="en-US" dirty="0"/>
              <a:t>Temperature=68</a:t>
            </a:r>
            <a:r>
              <a:rPr lang="en-US" baseline="30000" dirty="0"/>
              <a:t>o </a:t>
            </a:r>
            <a:r>
              <a:rPr lang="en-US" dirty="0"/>
              <a:t>F</a:t>
            </a:r>
          </a:p>
          <a:p>
            <a:pPr lvl="1"/>
            <a:r>
              <a:rPr lang="en-US" dirty="0"/>
              <a:t>Relative Humidity=40%</a:t>
            </a:r>
          </a:p>
          <a:p>
            <a:pPr lvl="1"/>
            <a:endParaRPr lang="en-US" dirty="0"/>
          </a:p>
          <a:p>
            <a:pPr>
              <a:spcAft>
                <a:spcPts val="600"/>
              </a:spcAft>
            </a:pPr>
            <a:r>
              <a:rPr lang="en-US" dirty="0">
                <a:solidFill>
                  <a:schemeClr val="accent1">
                    <a:lumMod val="50000"/>
                  </a:schemeClr>
                </a:solidFill>
              </a:rPr>
              <a:t>ANSI</a:t>
            </a:r>
            <a:r>
              <a:rPr lang="en-US" dirty="0"/>
              <a:t> has produced air quality standards for the industry that must be utilized as the minimum requirements for the design and application of an “Instrument Air” system.</a:t>
            </a:r>
          </a:p>
          <a:p>
            <a:pPr lvl="1"/>
            <a:r>
              <a:rPr lang="en-US" b="1" dirty="0"/>
              <a:t>ANSI /ISA–7.0.0–1996 </a:t>
            </a:r>
            <a:r>
              <a:rPr lang="en-US" dirty="0"/>
              <a:t>is the globally-recognized quality standard for instrument air as defined by the Instrument Society of America. Below, we’ll go through the Standard’s Four Elements of instrument air quality for use in pneumatic instruments.</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54715" y="0"/>
            <a:ext cx="3537285" cy="1371600"/>
          </a:xfrm>
          <a:prstGeom prst="rect">
            <a:avLst/>
          </a:prstGeom>
        </p:spPr>
      </p:pic>
    </p:spTree>
    <p:extLst>
      <p:ext uri="{BB962C8B-B14F-4D97-AF65-F5344CB8AC3E}">
        <p14:creationId xmlns:p14="http://schemas.microsoft.com/office/powerpoint/2010/main" val="38477425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789333" cy="1325563"/>
          </a:xfrm>
        </p:spPr>
        <p:txBody>
          <a:bodyPr/>
          <a:lstStyle/>
          <a:p>
            <a:r>
              <a:rPr lang="en-US" i="1" dirty="0">
                <a:latin typeface="Copperplate Gothic Bold" panose="020E0705020206020404" pitchFamily="34" charset="0"/>
              </a:rPr>
              <a:t>Instrument Air</a:t>
            </a:r>
            <a:br>
              <a:rPr lang="en-US" i="1" dirty="0">
                <a:latin typeface="Copperplate Gothic Bold" panose="020E0705020206020404" pitchFamily="34" charset="0"/>
              </a:rPr>
            </a:br>
            <a:r>
              <a:rPr lang="en-US" i="1" dirty="0">
                <a:latin typeface="Copperplate Gothic Bold" panose="020E0705020206020404" pitchFamily="34" charset="0"/>
              </a:rPr>
              <a:t>Quality Standards</a:t>
            </a:r>
          </a:p>
        </p:txBody>
      </p:sp>
      <p:sp>
        <p:nvSpPr>
          <p:cNvPr id="3" name="Content Placeholder 2"/>
          <p:cNvSpPr>
            <a:spLocks noGrp="1"/>
          </p:cNvSpPr>
          <p:nvPr>
            <p:ph idx="1"/>
          </p:nvPr>
        </p:nvSpPr>
        <p:spPr>
          <a:xfrm>
            <a:off x="230433" y="1468719"/>
            <a:ext cx="11227324" cy="5241303"/>
          </a:xfrm>
        </p:spPr>
        <p:txBody>
          <a:bodyPr>
            <a:normAutofit/>
          </a:bodyPr>
          <a:lstStyle/>
          <a:p>
            <a:pPr marL="0" indent="0">
              <a:buNone/>
            </a:pPr>
            <a:r>
              <a:rPr lang="en-US" b="1" dirty="0">
                <a:solidFill>
                  <a:schemeClr val="accent1">
                    <a:lumMod val="50000"/>
                  </a:schemeClr>
                </a:solidFill>
              </a:rPr>
              <a:t>Pressure Dew Point</a:t>
            </a:r>
            <a:endParaRPr lang="en-US" dirty="0">
              <a:solidFill>
                <a:schemeClr val="accent1">
                  <a:lumMod val="50000"/>
                </a:schemeClr>
              </a:solidFill>
            </a:endParaRPr>
          </a:p>
          <a:p>
            <a:pPr lvl="1">
              <a:spcAft>
                <a:spcPts val="600"/>
              </a:spcAft>
            </a:pPr>
            <a:r>
              <a:rPr lang="en-US" dirty="0"/>
              <a:t>According to the </a:t>
            </a:r>
            <a:r>
              <a:rPr lang="en-US" b="1" dirty="0"/>
              <a:t>ISA</a:t>
            </a:r>
            <a:r>
              <a:rPr lang="en-US" dirty="0"/>
              <a:t> standard, the pressure dew point, when measured at the dryer outlet, should be at least 18° F below the minimum temperature where any part of the instrument air system is exposed. </a:t>
            </a:r>
          </a:p>
          <a:p>
            <a:pPr lvl="2">
              <a:spcAft>
                <a:spcPts val="600"/>
              </a:spcAft>
            </a:pPr>
            <a:r>
              <a:rPr lang="en-US" i="1" dirty="0"/>
              <a:t>The pressure dew point is that pressure and temperature where free moisture can form at any specific pressure.</a:t>
            </a:r>
          </a:p>
          <a:p>
            <a:pPr marL="0" indent="0">
              <a:buNone/>
            </a:pPr>
            <a:r>
              <a:rPr lang="en-US" b="1" dirty="0">
                <a:solidFill>
                  <a:schemeClr val="accent1">
                    <a:lumMod val="50000"/>
                  </a:schemeClr>
                </a:solidFill>
              </a:rPr>
              <a:t>Particle Size</a:t>
            </a:r>
            <a:endParaRPr lang="en-US" sz="4400" dirty="0">
              <a:solidFill>
                <a:schemeClr val="accent1">
                  <a:lumMod val="50000"/>
                </a:schemeClr>
              </a:solidFill>
            </a:endParaRPr>
          </a:p>
          <a:p>
            <a:pPr lvl="1"/>
            <a:r>
              <a:rPr lang="en-US" dirty="0"/>
              <a:t>A maximum particle size of 40-micrometer in the instrument air system is acceptable for most pneumatic devices. Additional filtration should be added for pneumatic devices requiring instrument air with less than 40-micrometer particle sizes. After any maintenance or modification to the air system, the maximum particle size in the instrument air system should be verified to be less than 40-micrometers.</a:t>
            </a:r>
            <a:endParaRPr lang="en-US" sz="4000" dirty="0"/>
          </a:p>
          <a:p>
            <a:pPr lvl="2"/>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54715" y="0"/>
            <a:ext cx="3537285" cy="1371600"/>
          </a:xfrm>
          <a:prstGeom prst="rect">
            <a:avLst/>
          </a:prstGeom>
        </p:spPr>
      </p:pic>
    </p:spTree>
    <p:extLst>
      <p:ext uri="{BB962C8B-B14F-4D97-AF65-F5344CB8AC3E}">
        <p14:creationId xmlns:p14="http://schemas.microsoft.com/office/powerpoint/2010/main" val="1755446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789333" cy="1325563"/>
          </a:xfrm>
        </p:spPr>
        <p:txBody>
          <a:bodyPr/>
          <a:lstStyle/>
          <a:p>
            <a:r>
              <a:rPr lang="en-US" i="1" dirty="0">
                <a:latin typeface="Copperplate Gothic Bold" panose="020E0705020206020404" pitchFamily="34" charset="0"/>
              </a:rPr>
              <a:t>Instrument Air</a:t>
            </a:r>
            <a:br>
              <a:rPr lang="en-US" i="1" dirty="0">
                <a:latin typeface="Copperplate Gothic Bold" panose="020E0705020206020404" pitchFamily="34" charset="0"/>
              </a:rPr>
            </a:br>
            <a:r>
              <a:rPr lang="en-US" i="1" dirty="0">
                <a:latin typeface="Copperplate Gothic Bold" panose="020E0705020206020404" pitchFamily="34" charset="0"/>
              </a:rPr>
              <a:t>Quality Standards</a:t>
            </a:r>
          </a:p>
        </p:txBody>
      </p:sp>
      <p:sp>
        <p:nvSpPr>
          <p:cNvPr id="3" name="Content Placeholder 2"/>
          <p:cNvSpPr>
            <a:spLocks noGrp="1"/>
          </p:cNvSpPr>
          <p:nvPr>
            <p:ph idx="1"/>
          </p:nvPr>
        </p:nvSpPr>
        <p:spPr>
          <a:xfrm>
            <a:off x="348792" y="1825625"/>
            <a:ext cx="11283884" cy="4612882"/>
          </a:xfrm>
        </p:spPr>
        <p:txBody>
          <a:bodyPr>
            <a:normAutofit/>
          </a:bodyPr>
          <a:lstStyle/>
          <a:p>
            <a:pPr marL="0" indent="0">
              <a:buNone/>
            </a:pPr>
            <a:r>
              <a:rPr lang="en-US" b="1" dirty="0">
                <a:solidFill>
                  <a:schemeClr val="accent1">
                    <a:lumMod val="50000"/>
                  </a:schemeClr>
                </a:solidFill>
              </a:rPr>
              <a:t>Lubricant Content</a:t>
            </a:r>
            <a:endParaRPr lang="en-US" dirty="0">
              <a:solidFill>
                <a:schemeClr val="accent1">
                  <a:lumMod val="50000"/>
                </a:schemeClr>
              </a:solidFill>
            </a:endParaRPr>
          </a:p>
          <a:p>
            <a:pPr lvl="1"/>
            <a:r>
              <a:rPr lang="en-US" dirty="0"/>
              <a:t>Oil content should be as close to zero as possible, and under no circumstances should lubricant content exceed 1 ppm w/w or v/v. Any lubricant in the compressed air system should be evaluated for compatibility with end-use pneumatic devices.</a:t>
            </a:r>
          </a:p>
          <a:p>
            <a:pPr lvl="1"/>
            <a:endParaRPr lang="en-US" dirty="0"/>
          </a:p>
          <a:p>
            <a:pPr marL="0" indent="0">
              <a:buNone/>
            </a:pPr>
            <a:r>
              <a:rPr lang="en-US" b="1" dirty="0">
                <a:solidFill>
                  <a:schemeClr val="accent1">
                    <a:lumMod val="50000"/>
                  </a:schemeClr>
                </a:solidFill>
              </a:rPr>
              <a:t>Contaminants</a:t>
            </a:r>
            <a:endParaRPr lang="en-US" dirty="0">
              <a:solidFill>
                <a:schemeClr val="accent1">
                  <a:lumMod val="50000"/>
                </a:schemeClr>
              </a:solidFill>
            </a:endParaRPr>
          </a:p>
          <a:p>
            <a:pPr lvl="1"/>
            <a:r>
              <a:rPr lang="en-US" dirty="0"/>
              <a:t>Instrument air should be free of contaminants and hazardous gases. If contamination exists in the compressor intake areas, the intake should be moved to a different elevation or location where it is free from contaminants. Sources of contamination may include painting, chemical cleaning and/or engine exhaust.</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54715" y="0"/>
            <a:ext cx="3537285" cy="1371600"/>
          </a:xfrm>
          <a:prstGeom prst="rect">
            <a:avLst/>
          </a:prstGeom>
        </p:spPr>
      </p:pic>
    </p:spTree>
    <p:extLst>
      <p:ext uri="{BB962C8B-B14F-4D97-AF65-F5344CB8AC3E}">
        <p14:creationId xmlns:p14="http://schemas.microsoft.com/office/powerpoint/2010/main" val="2162042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858933" cy="1325563"/>
          </a:xfrm>
        </p:spPr>
        <p:txBody>
          <a:bodyPr/>
          <a:lstStyle/>
          <a:p>
            <a:r>
              <a:rPr lang="en-US" i="1" dirty="0">
                <a:latin typeface="Copperplate Gothic Bold" panose="020E0705020206020404" pitchFamily="34" charset="0"/>
              </a:rPr>
              <a:t>P&amp; ID Drawing</a:t>
            </a: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72620" y="1469875"/>
            <a:ext cx="8776354" cy="5388125"/>
          </a:xfr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54715" y="0"/>
            <a:ext cx="3537285" cy="1371600"/>
          </a:xfrm>
          <a:prstGeom prst="rect">
            <a:avLst/>
          </a:prstGeom>
        </p:spPr>
      </p:pic>
    </p:spTree>
    <p:extLst>
      <p:ext uri="{BB962C8B-B14F-4D97-AF65-F5344CB8AC3E}">
        <p14:creationId xmlns:p14="http://schemas.microsoft.com/office/powerpoint/2010/main" val="54580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3"/>
          <p:cNvPicPr>
            <a:picLocks noChangeAspect="1"/>
          </p:cNvPicPr>
          <p:nvPr/>
        </p:nvPicPr>
        <p:blipFill rotWithShape="1">
          <a:blip r:embed="rId2">
            <a:extLst>
              <a:ext uri="{28A0092B-C50C-407E-A947-70E740481C1C}">
                <a14:useLocalDpi xmlns:a14="http://schemas.microsoft.com/office/drawing/2010/main" val="0"/>
              </a:ext>
            </a:extLst>
          </a:blip>
          <a:srcRect l="6971" r="33683"/>
          <a:stretch/>
        </p:blipFill>
        <p:spPr>
          <a:xfrm>
            <a:off x="0" y="2121408"/>
            <a:ext cx="3747911" cy="4736592"/>
          </a:xfrm>
          <a:prstGeom prst="rect">
            <a:avLst/>
          </a:prstGeom>
        </p:spPr>
      </p:pic>
      <p:sp>
        <p:nvSpPr>
          <p:cNvPr id="2" name="Title 1"/>
          <p:cNvSpPr>
            <a:spLocks noGrp="1"/>
          </p:cNvSpPr>
          <p:nvPr>
            <p:ph type="title"/>
          </p:nvPr>
        </p:nvSpPr>
        <p:spPr>
          <a:xfrm>
            <a:off x="0" y="0"/>
            <a:ext cx="7473244" cy="1325563"/>
          </a:xfrm>
        </p:spPr>
        <p:txBody>
          <a:bodyPr/>
          <a:lstStyle/>
          <a:p>
            <a:r>
              <a:rPr lang="en-US" i="1" dirty="0">
                <a:latin typeface="Copperplate Gothic Bold" panose="020E0705020206020404" pitchFamily="34" charset="0"/>
              </a:rPr>
              <a:t>Compressor Solution</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54715" y="0"/>
            <a:ext cx="3537285" cy="1371600"/>
          </a:xfrm>
          <a:prstGeom prst="rect">
            <a:avLst/>
          </a:prstGeom>
        </p:spPr>
      </p:pic>
      <p:sp>
        <p:nvSpPr>
          <p:cNvPr id="3" name="Rectangle 2"/>
          <p:cNvSpPr/>
          <p:nvPr/>
        </p:nvSpPr>
        <p:spPr>
          <a:xfrm>
            <a:off x="3510261" y="2281641"/>
            <a:ext cx="6818489" cy="1508618"/>
          </a:xfrm>
          <a:prstGeom prst="rect">
            <a:avLst/>
          </a:prstGeom>
        </p:spPr>
        <p:txBody>
          <a:bodyPr wrap="square">
            <a:spAutoFit/>
          </a:bodyPr>
          <a:lstStyle/>
          <a:p>
            <a:pPr marL="342900" marR="0" lvl="0" indent="-342900">
              <a:lnSpc>
                <a:spcPct val="107000"/>
              </a:lnSpc>
              <a:spcBef>
                <a:spcPts val="0"/>
              </a:spcBef>
              <a:spcAft>
                <a:spcPts val="600"/>
              </a:spcAft>
              <a:buSzPts val="1000"/>
              <a:buFont typeface="Symbol" panose="05050102010706020507" pitchFamily="18" charset="2"/>
              <a:buChar char=""/>
              <a:tabLst>
                <a:tab pos="2514600" algn="l"/>
              </a:tabLst>
            </a:pPr>
            <a:r>
              <a:rPr lang="en-US" i="1"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How much pressure is required?</a:t>
            </a:r>
            <a:endParaRPr lang="en-US" sz="2800" i="1"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600"/>
              </a:spcAft>
              <a:buSzPts val="1000"/>
              <a:buFont typeface="Symbol" panose="05050102010706020507" pitchFamily="18" charset="2"/>
              <a:buChar char=""/>
              <a:tabLst>
                <a:tab pos="2514600" algn="l"/>
              </a:tabLst>
            </a:pPr>
            <a:r>
              <a:rPr lang="en-US" i="1"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How much air flow is required?</a:t>
            </a:r>
            <a:endParaRPr lang="en-US" sz="2800" i="1"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600"/>
              </a:spcAft>
              <a:buSzPts val="1000"/>
              <a:buFont typeface="Symbol" panose="05050102010706020507" pitchFamily="18" charset="2"/>
              <a:buChar char=""/>
              <a:tabLst>
                <a:tab pos="2514600" algn="l"/>
              </a:tabLst>
            </a:pPr>
            <a:r>
              <a:rPr lang="en-US" i="1"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What is the air quality required?</a:t>
            </a:r>
            <a:endParaRPr lang="en-US" sz="2800" i="1"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600"/>
              </a:spcAft>
              <a:buSzPts val="1000"/>
              <a:buFont typeface="Symbol" panose="05050102010706020507" pitchFamily="18" charset="2"/>
              <a:buChar char=""/>
              <a:tabLst>
                <a:tab pos="2514600" algn="l"/>
              </a:tabLst>
            </a:pPr>
            <a:r>
              <a:rPr lang="en-US" i="1"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What is the operating duty cycle?</a:t>
            </a:r>
            <a:endParaRPr lang="en-US" sz="2800" i="1"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131973" y="1188017"/>
            <a:ext cx="8917757" cy="685059"/>
          </a:xfrm>
          <a:prstGeom prst="rect">
            <a:avLst/>
          </a:prstGeom>
        </p:spPr>
        <p:txBody>
          <a:bodyPr wrap="square">
            <a:spAutoFit/>
          </a:bodyPr>
          <a:lstStyle/>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There is no one compressor type that “Is the Best”. Each type of compression has an application where it is the better choice for the service based on the customers requirements.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3502932" y="5981285"/>
            <a:ext cx="7958666" cy="685059"/>
          </a:xfrm>
          <a:prstGeom prst="rect">
            <a:avLst/>
          </a:prstGeom>
        </p:spPr>
        <p:txBody>
          <a:bodyPr wrap="square">
            <a:spAutoFit/>
          </a:bodyPr>
          <a:lstStyle/>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TESCORP</a:t>
            </a:r>
            <a:r>
              <a:rPr lang="en-US" dirty="0">
                <a:latin typeface="Calibri" panose="020F0502020204030204" pitchFamily="34" charset="0"/>
                <a:ea typeface="Calibri" panose="020F0502020204030204" pitchFamily="34" charset="0"/>
                <a:cs typeface="Times New Roman" panose="02020603050405020304" pitchFamily="18" charset="0"/>
              </a:rPr>
              <a:t> utilizes many types of compressors. </a:t>
            </a:r>
            <a:r>
              <a:rPr lang="en-US" b="1" dirty="0">
                <a:latin typeface="Calibri" panose="020F0502020204030204" pitchFamily="34" charset="0"/>
                <a:ea typeface="Calibri" panose="020F0502020204030204" pitchFamily="34" charset="0"/>
                <a:cs typeface="Times New Roman" panose="02020603050405020304" pitchFamily="18" charset="0"/>
              </a:rPr>
              <a:t>TESCORP</a:t>
            </a:r>
            <a:r>
              <a:rPr lang="en-US" dirty="0">
                <a:latin typeface="Calibri" panose="020F0502020204030204" pitchFamily="34" charset="0"/>
                <a:ea typeface="Calibri" panose="020F0502020204030204" pitchFamily="34" charset="0"/>
                <a:cs typeface="Times New Roman" panose="02020603050405020304" pitchFamily="18" charset="0"/>
              </a:rPr>
              <a:t> selects the compressor by their merits to best meet a specific compression requirement or site environment.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5508395" y="4400560"/>
            <a:ext cx="6425939" cy="1135311"/>
          </a:xfrm>
          <a:prstGeom prst="rect">
            <a:avLst/>
          </a:prstGeom>
        </p:spPr>
        <p:txBody>
          <a:bodyPr wrap="square">
            <a:spAutoFit/>
          </a:bodyPr>
          <a:lstStyle/>
          <a:p>
            <a:pPr marL="342900" marR="0" lvl="0" indent="-342900">
              <a:lnSpc>
                <a:spcPct val="107000"/>
              </a:lnSpc>
              <a:spcBef>
                <a:spcPts val="0"/>
              </a:spcBef>
              <a:spcAft>
                <a:spcPts val="600"/>
              </a:spcAft>
              <a:buSzPts val="1000"/>
              <a:buFont typeface="Symbol" panose="05050102010706020507" pitchFamily="18" charset="2"/>
              <a:buChar char=""/>
              <a:tabLst>
                <a:tab pos="2514600" algn="l"/>
              </a:tabLst>
            </a:pPr>
            <a:r>
              <a:rPr lang="en-US" i="1"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What is the first cost?</a:t>
            </a:r>
            <a:endParaRPr lang="en-US" sz="2800" i="1"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600"/>
              </a:spcAft>
              <a:buSzPts val="1000"/>
              <a:buFont typeface="Symbol" panose="05050102010706020507" pitchFamily="18" charset="2"/>
              <a:buChar char=""/>
              <a:tabLst>
                <a:tab pos="2514600" algn="l"/>
              </a:tabLst>
            </a:pPr>
            <a:r>
              <a:rPr lang="en-US" i="1"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What is the total cost of ownership?</a:t>
            </a:r>
            <a:endParaRPr lang="en-US" sz="2800" i="1"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600"/>
              </a:spcAft>
              <a:buSzPts val="1000"/>
              <a:buFont typeface="Symbol" panose="05050102010706020507" pitchFamily="18" charset="2"/>
              <a:buChar char=""/>
              <a:tabLst>
                <a:tab pos="2514600" algn="l"/>
              </a:tabLst>
            </a:pPr>
            <a:r>
              <a:rPr lang="en-US" i="1"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What special requirements does this application demand?</a:t>
            </a:r>
            <a:endParaRPr lang="en-US" sz="2800" i="1"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p:cNvSpPr txBox="1"/>
          <p:nvPr/>
        </p:nvSpPr>
        <p:spPr>
          <a:xfrm>
            <a:off x="2922310" y="1885361"/>
            <a:ext cx="3555910" cy="461665"/>
          </a:xfrm>
          <a:prstGeom prst="rect">
            <a:avLst/>
          </a:prstGeom>
          <a:noFill/>
        </p:spPr>
        <p:txBody>
          <a:bodyPr wrap="none" rtlCol="0">
            <a:spAutoFit/>
          </a:bodyPr>
          <a:lstStyle/>
          <a:p>
            <a:r>
              <a:rPr lang="en-US" sz="2400" b="1" i="1" u="sng" dirty="0">
                <a:solidFill>
                  <a:schemeClr val="accent1">
                    <a:lumMod val="50000"/>
                  </a:schemeClr>
                </a:solidFill>
              </a:rPr>
              <a:t>Design Criteria Questions: </a:t>
            </a:r>
          </a:p>
        </p:txBody>
      </p:sp>
      <p:sp>
        <p:nvSpPr>
          <p:cNvPr id="10" name="TextBox 9"/>
          <p:cNvSpPr txBox="1"/>
          <p:nvPr/>
        </p:nvSpPr>
        <p:spPr>
          <a:xfrm>
            <a:off x="4997778" y="3979683"/>
            <a:ext cx="5213158" cy="461665"/>
          </a:xfrm>
          <a:prstGeom prst="rect">
            <a:avLst/>
          </a:prstGeom>
          <a:noFill/>
        </p:spPr>
        <p:txBody>
          <a:bodyPr wrap="none" rtlCol="0">
            <a:spAutoFit/>
          </a:bodyPr>
          <a:lstStyle/>
          <a:p>
            <a:r>
              <a:rPr lang="en-US" sz="2400" b="1" i="1" u="sng" dirty="0">
                <a:solidFill>
                  <a:schemeClr val="accent1">
                    <a:lumMod val="50000"/>
                  </a:schemeClr>
                </a:solidFill>
              </a:rPr>
              <a:t>Equipment Selection Criteria Questions:</a:t>
            </a:r>
          </a:p>
        </p:txBody>
      </p:sp>
    </p:spTree>
    <p:extLst>
      <p:ext uri="{BB962C8B-B14F-4D97-AF65-F5344CB8AC3E}">
        <p14:creationId xmlns:p14="http://schemas.microsoft.com/office/powerpoint/2010/main" val="417278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473244" cy="1325563"/>
          </a:xfrm>
        </p:spPr>
        <p:txBody>
          <a:bodyPr/>
          <a:lstStyle/>
          <a:p>
            <a:r>
              <a:rPr lang="en-US" i="1" dirty="0">
                <a:latin typeface="Copperplate Gothic Bold" panose="020E0705020206020404" pitchFamily="34" charset="0"/>
              </a:rPr>
              <a:t>Compressor Solution</a:t>
            </a: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6971" r="33683"/>
          <a:stretch/>
        </p:blipFill>
        <p:spPr>
          <a:xfrm>
            <a:off x="0" y="2121408"/>
            <a:ext cx="3747911" cy="4736592"/>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54715" y="0"/>
            <a:ext cx="3537285" cy="1371600"/>
          </a:xfrm>
          <a:prstGeom prst="rect">
            <a:avLst/>
          </a:prstGeom>
        </p:spPr>
      </p:pic>
      <p:sp>
        <p:nvSpPr>
          <p:cNvPr id="3" name="Rectangle 2"/>
          <p:cNvSpPr/>
          <p:nvPr/>
        </p:nvSpPr>
        <p:spPr>
          <a:xfrm>
            <a:off x="687158" y="1428430"/>
            <a:ext cx="3941848" cy="470000"/>
          </a:xfrm>
          <a:prstGeom prst="rect">
            <a:avLst/>
          </a:prstGeom>
        </p:spPr>
        <p:txBody>
          <a:bodyPr wrap="none">
            <a:spAutoFit/>
          </a:bodyPr>
          <a:lstStyle/>
          <a:p>
            <a:pPr marR="0" lvl="0">
              <a:lnSpc>
                <a:spcPct val="107000"/>
              </a:lnSpc>
              <a:spcBef>
                <a:spcPts val="0"/>
              </a:spcBef>
              <a:spcAft>
                <a:spcPts val="800"/>
              </a:spcAft>
            </a:pPr>
            <a:r>
              <a:rPr lang="en-US" sz="2400" b="1"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AIR COMPRESSOR SELECTION</a:t>
            </a:r>
            <a:endParaRPr lang="en-US" sz="2400"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2348088" y="1940588"/>
            <a:ext cx="8895644" cy="1277786"/>
          </a:xfrm>
          <a:prstGeom prst="rect">
            <a:avLst/>
          </a:prstGeom>
        </p:spPr>
        <p:txBody>
          <a:bodyPr wrap="square">
            <a:spAutoFit/>
          </a:bodyPr>
          <a:lstStyle/>
          <a:p>
            <a:pPr marL="457200" marR="0">
              <a:lnSpc>
                <a:spcPct val="107000"/>
              </a:lnSpc>
              <a:spcBef>
                <a:spcPts val="0"/>
              </a:spcBef>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There are many factors in determining the best compressor type for each application. The first is the flow requirement in pressure &amp; volume. Many types of compressors are    	available for varying applications. A quick reference can be made for the initial 		selection per the following:</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173914461"/>
              </p:ext>
            </p:extLst>
          </p:nvPr>
        </p:nvGraphicFramePr>
        <p:xfrm>
          <a:off x="3499556" y="3330220"/>
          <a:ext cx="8353778" cy="3115735"/>
        </p:xfrm>
        <a:graphic>
          <a:graphicData uri="http://schemas.openxmlformats.org/drawingml/2006/table">
            <a:tbl>
              <a:tblPr firstRow="1" firstCol="1" bandRow="1">
                <a:tableStyleId>{5C22544A-7EE6-4342-B048-85BDC9FD1C3A}</a:tableStyleId>
              </a:tblPr>
              <a:tblGrid>
                <a:gridCol w="1456266">
                  <a:extLst>
                    <a:ext uri="{9D8B030D-6E8A-4147-A177-3AD203B41FA5}">
                      <a16:colId xmlns:a16="http://schemas.microsoft.com/office/drawing/2014/main" val="20000"/>
                    </a:ext>
                  </a:extLst>
                </a:gridCol>
                <a:gridCol w="1580444">
                  <a:extLst>
                    <a:ext uri="{9D8B030D-6E8A-4147-A177-3AD203B41FA5}">
                      <a16:colId xmlns:a16="http://schemas.microsoft.com/office/drawing/2014/main" val="20001"/>
                    </a:ext>
                  </a:extLst>
                </a:gridCol>
                <a:gridCol w="1580445">
                  <a:extLst>
                    <a:ext uri="{9D8B030D-6E8A-4147-A177-3AD203B41FA5}">
                      <a16:colId xmlns:a16="http://schemas.microsoft.com/office/drawing/2014/main" val="20002"/>
                    </a:ext>
                  </a:extLst>
                </a:gridCol>
                <a:gridCol w="1038577">
                  <a:extLst>
                    <a:ext uri="{9D8B030D-6E8A-4147-A177-3AD203B41FA5}">
                      <a16:colId xmlns:a16="http://schemas.microsoft.com/office/drawing/2014/main" val="20003"/>
                    </a:ext>
                  </a:extLst>
                </a:gridCol>
                <a:gridCol w="957135">
                  <a:extLst>
                    <a:ext uri="{9D8B030D-6E8A-4147-A177-3AD203B41FA5}">
                      <a16:colId xmlns:a16="http://schemas.microsoft.com/office/drawing/2014/main" val="20004"/>
                    </a:ext>
                  </a:extLst>
                </a:gridCol>
                <a:gridCol w="909431">
                  <a:extLst>
                    <a:ext uri="{9D8B030D-6E8A-4147-A177-3AD203B41FA5}">
                      <a16:colId xmlns:a16="http://schemas.microsoft.com/office/drawing/2014/main" val="20005"/>
                    </a:ext>
                  </a:extLst>
                </a:gridCol>
                <a:gridCol w="831480">
                  <a:extLst>
                    <a:ext uri="{9D8B030D-6E8A-4147-A177-3AD203B41FA5}">
                      <a16:colId xmlns:a16="http://schemas.microsoft.com/office/drawing/2014/main" val="20006"/>
                    </a:ext>
                  </a:extLst>
                </a:gridCol>
              </a:tblGrid>
              <a:tr h="332510">
                <a:tc>
                  <a:txBody>
                    <a:bodyPr/>
                    <a:lstStyle/>
                    <a:p>
                      <a:pPr>
                        <a:lnSpc>
                          <a:spcPct val="107000"/>
                        </a:lnSpc>
                      </a:pPr>
                      <a:endParaRPr lang="en-US" sz="1100" dirty="0">
                        <a:effectLst/>
                        <a:latin typeface="Calibri" panose="020F0502020204030204" pitchFamily="34" charset="0"/>
                      </a:endParaRPr>
                    </a:p>
                  </a:txBody>
                  <a:tcPr marL="0" marR="0" marT="0" marB="0" anchor="ctr"/>
                </a:tc>
                <a:tc>
                  <a:txBody>
                    <a:bodyPr/>
                    <a:lstStyle/>
                    <a:p>
                      <a:pPr marL="0" marR="0" algn="ctr">
                        <a:lnSpc>
                          <a:spcPct val="107000"/>
                        </a:lnSpc>
                        <a:spcBef>
                          <a:spcPts val="0"/>
                        </a:spcBef>
                        <a:spcAft>
                          <a:spcPts val="800"/>
                        </a:spcAft>
                      </a:pPr>
                      <a:r>
                        <a:rPr lang="en-US" sz="1200" dirty="0">
                          <a:effectLst/>
                        </a:rPr>
                        <a:t>Pressure Range**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800"/>
                        </a:spcAft>
                      </a:pPr>
                      <a:r>
                        <a:rPr lang="en-US" sz="1200" dirty="0">
                          <a:effectLst/>
                        </a:rPr>
                        <a:t>Capacity Range**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800"/>
                        </a:spcAft>
                      </a:pPr>
                      <a:r>
                        <a:rPr lang="en-US" sz="1200" dirty="0">
                          <a:effectLst/>
                        </a:rPr>
                        <a:t>Air Quality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800"/>
                        </a:spcAft>
                      </a:pPr>
                      <a:r>
                        <a:rPr lang="en-US" sz="1200" dirty="0">
                          <a:effectLst/>
                        </a:rPr>
                        <a:t>Duty Cycle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800"/>
                        </a:spcAft>
                      </a:pPr>
                      <a:r>
                        <a:rPr lang="en-US" sz="1200" dirty="0">
                          <a:effectLst/>
                        </a:rPr>
                        <a:t>Initial cost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800"/>
                        </a:spcAft>
                      </a:pPr>
                      <a:r>
                        <a:rPr lang="en-US" sz="1200" dirty="0">
                          <a:effectLst/>
                        </a:rPr>
                        <a:t>5 Year Cost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00"/>
                  </a:ext>
                </a:extLst>
              </a:tr>
              <a:tr h="556645">
                <a:tc>
                  <a:txBody>
                    <a:bodyPr/>
                    <a:lstStyle/>
                    <a:p>
                      <a:pPr marL="0" marR="0">
                        <a:lnSpc>
                          <a:spcPct val="107000"/>
                        </a:lnSpc>
                        <a:spcBef>
                          <a:spcPts val="0"/>
                        </a:spcBef>
                        <a:spcAft>
                          <a:spcPts val="800"/>
                        </a:spcAft>
                      </a:pPr>
                      <a:r>
                        <a:rPr lang="en-US" sz="1200" dirty="0">
                          <a:effectLst/>
                        </a:rPr>
                        <a:t>  Reciprocating*</a:t>
                      </a:r>
                      <a:br>
                        <a:rPr lang="en-US" sz="1200" dirty="0">
                          <a:effectLst/>
                        </a:rPr>
                      </a:br>
                      <a:r>
                        <a:rPr lang="en-US" sz="1200" dirty="0">
                          <a:effectLst/>
                        </a:rPr>
                        <a:t>  Lubricated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800"/>
                        </a:spcAft>
                      </a:pPr>
                      <a:r>
                        <a:rPr lang="en-US" sz="1200" dirty="0">
                          <a:effectLst/>
                        </a:rPr>
                        <a:t>0-500 psig</a:t>
                      </a:r>
                      <a:br>
                        <a:rPr lang="en-US" sz="1200" dirty="0">
                          <a:effectLst/>
                        </a:rPr>
                      </a:br>
                      <a:r>
                        <a:rPr lang="en-US" sz="1200" dirty="0">
                          <a:effectLst/>
                        </a:rPr>
                        <a:t>0-35 bar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800"/>
                        </a:spcAft>
                      </a:pPr>
                      <a:r>
                        <a:rPr lang="en-US" sz="1200" dirty="0">
                          <a:effectLst/>
                        </a:rPr>
                        <a:t>0-125 cfm</a:t>
                      </a:r>
                      <a:br>
                        <a:rPr lang="en-US" sz="1200" dirty="0">
                          <a:effectLst/>
                        </a:rPr>
                      </a:br>
                      <a:r>
                        <a:rPr lang="en-US" sz="1200" dirty="0">
                          <a:effectLst/>
                        </a:rPr>
                        <a:t>0-60 l/sec</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800"/>
                        </a:spcAft>
                      </a:pPr>
                      <a:r>
                        <a:rPr lang="en-US" sz="1200" dirty="0">
                          <a:effectLst/>
                        </a:rPr>
                        <a:t>Low</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800"/>
                        </a:spcAft>
                      </a:pPr>
                      <a:r>
                        <a:rPr lang="en-US" sz="1200" dirty="0">
                          <a:effectLst/>
                        </a:rPr>
                        <a:t>50-75%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800"/>
                        </a:spcAft>
                      </a:pPr>
                      <a:r>
                        <a:rPr lang="en-US" sz="1200" dirty="0">
                          <a:effectLst/>
                        </a:rPr>
                        <a:t>Low</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800"/>
                        </a:spcAft>
                      </a:pPr>
                      <a:r>
                        <a:rPr lang="en-US" sz="1200" dirty="0">
                          <a:effectLst/>
                        </a:rPr>
                        <a:t>Med High</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01"/>
                  </a:ext>
                </a:extLst>
              </a:tr>
              <a:tr h="556645">
                <a:tc>
                  <a:txBody>
                    <a:bodyPr/>
                    <a:lstStyle/>
                    <a:p>
                      <a:pPr marL="0" marR="0">
                        <a:lnSpc>
                          <a:spcPct val="107000"/>
                        </a:lnSpc>
                        <a:spcBef>
                          <a:spcPts val="0"/>
                        </a:spcBef>
                        <a:spcAft>
                          <a:spcPts val="800"/>
                        </a:spcAft>
                      </a:pPr>
                      <a:r>
                        <a:rPr lang="en-US" sz="1200" dirty="0">
                          <a:effectLst/>
                        </a:rPr>
                        <a:t>  Reciprocating*</a:t>
                      </a:r>
                      <a:br>
                        <a:rPr lang="en-US" sz="1200" dirty="0">
                          <a:effectLst/>
                        </a:rPr>
                      </a:br>
                      <a:r>
                        <a:rPr lang="en-US" sz="1200" dirty="0">
                          <a:effectLst/>
                        </a:rPr>
                        <a:t>  Oil-less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800"/>
                        </a:spcAft>
                      </a:pPr>
                      <a:r>
                        <a:rPr lang="en-US" sz="1200" dirty="0">
                          <a:effectLst/>
                        </a:rPr>
                        <a:t>0-150 psig</a:t>
                      </a:r>
                      <a:br>
                        <a:rPr lang="en-US" sz="1200" dirty="0">
                          <a:effectLst/>
                        </a:rPr>
                      </a:br>
                      <a:r>
                        <a:rPr lang="en-US" sz="1200" dirty="0">
                          <a:effectLst/>
                        </a:rPr>
                        <a:t>0-10 bar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800"/>
                        </a:spcAft>
                      </a:pPr>
                      <a:r>
                        <a:rPr lang="en-US" sz="1200" dirty="0">
                          <a:effectLst/>
                        </a:rPr>
                        <a:t>0-100 cfm</a:t>
                      </a:r>
                      <a:br>
                        <a:rPr lang="en-US" sz="1200" dirty="0">
                          <a:effectLst/>
                        </a:rPr>
                      </a:br>
                      <a:r>
                        <a:rPr lang="en-US" sz="1200" dirty="0">
                          <a:effectLst/>
                        </a:rPr>
                        <a:t>0-48 l/sec</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800"/>
                        </a:spcAft>
                      </a:pPr>
                      <a:r>
                        <a:rPr lang="en-US" sz="1200" dirty="0">
                          <a:effectLst/>
                        </a:rPr>
                        <a:t>High</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800"/>
                        </a:spcAft>
                      </a:pPr>
                      <a:r>
                        <a:rPr lang="en-US" sz="1200" dirty="0">
                          <a:effectLst/>
                        </a:rPr>
                        <a:t>50-75%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800"/>
                        </a:spcAft>
                      </a:pPr>
                      <a:r>
                        <a:rPr lang="en-US" sz="1200" dirty="0">
                          <a:effectLst/>
                        </a:rPr>
                        <a:t>Med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800"/>
                        </a:spcAft>
                      </a:pPr>
                      <a:r>
                        <a:rPr lang="en-US" sz="1200" dirty="0">
                          <a:effectLst/>
                        </a:rPr>
                        <a:t>High</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02"/>
                  </a:ext>
                </a:extLst>
              </a:tr>
              <a:tr h="556645">
                <a:tc>
                  <a:txBody>
                    <a:bodyPr/>
                    <a:lstStyle/>
                    <a:p>
                      <a:pPr marL="0" marR="0">
                        <a:lnSpc>
                          <a:spcPct val="107000"/>
                        </a:lnSpc>
                        <a:spcBef>
                          <a:spcPts val="0"/>
                        </a:spcBef>
                        <a:spcAft>
                          <a:spcPts val="800"/>
                        </a:spcAft>
                      </a:pPr>
                      <a:r>
                        <a:rPr lang="en-US" sz="1200" dirty="0">
                          <a:effectLst/>
                        </a:rPr>
                        <a:t>  Rotary Screw</a:t>
                      </a:r>
                      <a:br>
                        <a:rPr lang="en-US" sz="1200" dirty="0">
                          <a:effectLst/>
                        </a:rPr>
                      </a:br>
                      <a:r>
                        <a:rPr lang="en-US" sz="1200" dirty="0">
                          <a:effectLst/>
                        </a:rPr>
                        <a:t>  Lubricated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800"/>
                        </a:spcAft>
                      </a:pPr>
                      <a:r>
                        <a:rPr lang="en-US" sz="1200" dirty="0">
                          <a:effectLst/>
                        </a:rPr>
                        <a:t>0-230 psig</a:t>
                      </a:r>
                      <a:br>
                        <a:rPr lang="en-US" sz="1200" dirty="0">
                          <a:effectLst/>
                        </a:rPr>
                      </a:br>
                      <a:r>
                        <a:rPr lang="en-US" sz="1200" dirty="0">
                          <a:effectLst/>
                        </a:rPr>
                        <a:t>0-16 bar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800"/>
                        </a:spcAft>
                      </a:pPr>
                      <a:r>
                        <a:rPr lang="en-US" sz="1200" dirty="0">
                          <a:effectLst/>
                        </a:rPr>
                        <a:t>5-3000 cfm</a:t>
                      </a:r>
                      <a:br>
                        <a:rPr lang="en-US" sz="1200" dirty="0">
                          <a:effectLst/>
                        </a:rPr>
                      </a:br>
                      <a:r>
                        <a:rPr lang="en-US" sz="1200" dirty="0">
                          <a:effectLst/>
                        </a:rPr>
                        <a:t>0-85 m3/min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800"/>
                        </a:spcAft>
                      </a:pPr>
                      <a:r>
                        <a:rPr lang="en-US" sz="1200" dirty="0">
                          <a:effectLst/>
                        </a:rPr>
                        <a:t>Low</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800"/>
                        </a:spcAft>
                      </a:pPr>
                      <a:r>
                        <a:rPr lang="en-US" sz="1200" dirty="0">
                          <a:effectLst/>
                        </a:rPr>
                        <a:t>100%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800"/>
                        </a:spcAft>
                      </a:pPr>
                      <a:r>
                        <a:rPr lang="en-US" sz="1200" dirty="0">
                          <a:effectLst/>
                        </a:rPr>
                        <a:t>Med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800"/>
                        </a:spcAft>
                      </a:pPr>
                      <a:r>
                        <a:rPr lang="en-US" sz="1200" dirty="0">
                          <a:effectLst/>
                        </a:rPr>
                        <a:t>Med Low</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03"/>
                  </a:ext>
                </a:extLst>
              </a:tr>
              <a:tr h="556645">
                <a:tc>
                  <a:txBody>
                    <a:bodyPr/>
                    <a:lstStyle/>
                    <a:p>
                      <a:pPr marL="0" marR="0">
                        <a:lnSpc>
                          <a:spcPct val="107000"/>
                        </a:lnSpc>
                        <a:spcBef>
                          <a:spcPts val="0"/>
                        </a:spcBef>
                        <a:spcAft>
                          <a:spcPts val="800"/>
                        </a:spcAft>
                      </a:pPr>
                      <a:r>
                        <a:rPr lang="en-US" sz="1200" dirty="0">
                          <a:effectLst/>
                        </a:rPr>
                        <a:t>  Rotary Screw</a:t>
                      </a:r>
                      <a:br>
                        <a:rPr lang="en-US" sz="1200" dirty="0">
                          <a:effectLst/>
                        </a:rPr>
                      </a:br>
                      <a:r>
                        <a:rPr lang="en-US" sz="1200" dirty="0">
                          <a:effectLst/>
                        </a:rPr>
                        <a:t>  Oil-free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800"/>
                        </a:spcAft>
                      </a:pPr>
                      <a:r>
                        <a:rPr lang="en-US" sz="1200" dirty="0">
                          <a:effectLst/>
                        </a:rPr>
                        <a:t>0-150 psig</a:t>
                      </a:r>
                      <a:br>
                        <a:rPr lang="en-US" sz="1200" dirty="0">
                          <a:effectLst/>
                        </a:rPr>
                      </a:br>
                      <a:r>
                        <a:rPr lang="en-US" sz="1200" dirty="0">
                          <a:effectLst/>
                        </a:rPr>
                        <a:t>0-10 bar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800"/>
                        </a:spcAft>
                      </a:pPr>
                      <a:r>
                        <a:rPr lang="en-US" sz="1200" dirty="0">
                          <a:effectLst/>
                        </a:rPr>
                        <a:t>50-3000 cfm</a:t>
                      </a:r>
                      <a:br>
                        <a:rPr lang="en-US" sz="1200" dirty="0">
                          <a:effectLst/>
                        </a:rPr>
                      </a:br>
                      <a:r>
                        <a:rPr lang="en-US" sz="1200" dirty="0">
                          <a:effectLst/>
                        </a:rPr>
                        <a:t>1-85 m3/min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800"/>
                        </a:spcAft>
                      </a:pPr>
                      <a:r>
                        <a:rPr lang="en-US" sz="1200" dirty="0">
                          <a:effectLst/>
                        </a:rPr>
                        <a:t>High</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800"/>
                        </a:spcAft>
                      </a:pPr>
                      <a:r>
                        <a:rPr lang="en-US" sz="1200" dirty="0">
                          <a:effectLst/>
                        </a:rPr>
                        <a:t>100%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800"/>
                        </a:spcAft>
                      </a:pPr>
                      <a:r>
                        <a:rPr lang="en-US" sz="1200" dirty="0">
                          <a:effectLst/>
                        </a:rPr>
                        <a:t>High</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800"/>
                        </a:spcAft>
                      </a:pPr>
                      <a:r>
                        <a:rPr lang="en-US" sz="1200" dirty="0">
                          <a:effectLst/>
                        </a:rPr>
                        <a:t>Med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04"/>
                  </a:ext>
                </a:extLst>
              </a:tr>
              <a:tr h="556645">
                <a:tc>
                  <a:txBody>
                    <a:bodyPr/>
                    <a:lstStyle/>
                    <a:p>
                      <a:pPr marL="0" marR="0">
                        <a:lnSpc>
                          <a:spcPct val="107000"/>
                        </a:lnSpc>
                        <a:spcBef>
                          <a:spcPts val="0"/>
                        </a:spcBef>
                        <a:spcAft>
                          <a:spcPts val="800"/>
                        </a:spcAft>
                      </a:pPr>
                      <a:r>
                        <a:rPr lang="en-US" sz="1200" dirty="0">
                          <a:effectLst/>
                        </a:rPr>
                        <a:t>  Centrifugal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800"/>
                        </a:spcAft>
                      </a:pPr>
                      <a:r>
                        <a:rPr lang="en-US" sz="1200" dirty="0">
                          <a:effectLst/>
                        </a:rPr>
                        <a:t>0-350 psig</a:t>
                      </a:r>
                      <a:br>
                        <a:rPr lang="en-US" sz="1200" dirty="0">
                          <a:effectLst/>
                        </a:rPr>
                      </a:br>
                      <a:r>
                        <a:rPr lang="en-US" sz="1200" dirty="0">
                          <a:effectLst/>
                        </a:rPr>
                        <a:t>0-24 bar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800"/>
                        </a:spcAft>
                      </a:pPr>
                      <a:r>
                        <a:rPr lang="en-US" sz="1200" dirty="0">
                          <a:effectLst/>
                        </a:rPr>
                        <a:t>250-20000 cfm</a:t>
                      </a:r>
                      <a:br>
                        <a:rPr lang="en-US" sz="1200" dirty="0">
                          <a:effectLst/>
                        </a:rPr>
                      </a:br>
                      <a:r>
                        <a:rPr lang="en-US" sz="1200" dirty="0">
                          <a:effectLst/>
                        </a:rPr>
                        <a:t>7-560 m3/min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800"/>
                        </a:spcAft>
                      </a:pPr>
                      <a:r>
                        <a:rPr lang="en-US" sz="1200" dirty="0">
                          <a:effectLst/>
                        </a:rPr>
                        <a:t>High</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800"/>
                        </a:spcAft>
                      </a:pPr>
                      <a:r>
                        <a:rPr lang="en-US" sz="1200" dirty="0">
                          <a:effectLst/>
                        </a:rPr>
                        <a:t>100%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800"/>
                        </a:spcAft>
                      </a:pPr>
                      <a:r>
                        <a:rPr lang="en-US" sz="1200" dirty="0">
                          <a:effectLst/>
                        </a:rPr>
                        <a:t>High</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800"/>
                        </a:spcAft>
                      </a:pPr>
                      <a:r>
                        <a:rPr lang="en-US" sz="1200" dirty="0">
                          <a:effectLst/>
                        </a:rPr>
                        <a:t>Low</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05"/>
                  </a:ext>
                </a:extLst>
              </a:tr>
            </a:tbl>
          </a:graphicData>
        </a:graphic>
      </p:graphicFrame>
      <p:sp>
        <p:nvSpPr>
          <p:cNvPr id="8" name="Rectangle 7"/>
          <p:cNvSpPr/>
          <p:nvPr/>
        </p:nvSpPr>
        <p:spPr>
          <a:xfrm>
            <a:off x="9804304" y="6491882"/>
            <a:ext cx="2161169" cy="218265"/>
          </a:xfrm>
          <a:prstGeom prst="rect">
            <a:avLst/>
          </a:prstGeom>
        </p:spPr>
        <p:txBody>
          <a:bodyPr wrap="none">
            <a:spAutoFit/>
          </a:bodyPr>
          <a:lstStyle/>
          <a:p>
            <a:pPr marL="457200" marR="0">
              <a:lnSpc>
                <a:spcPct val="107000"/>
              </a:lnSpc>
              <a:spcBef>
                <a:spcPts val="0"/>
              </a:spcBef>
              <a:spcAft>
                <a:spcPts val="800"/>
              </a:spcAft>
            </a:pPr>
            <a:r>
              <a:rPr lang="en-US" sz="800" dirty="0">
                <a:latin typeface="Calibri" panose="020F0502020204030204" pitchFamily="34" charset="0"/>
                <a:ea typeface="Calibri" panose="020F0502020204030204" pitchFamily="34" charset="0"/>
                <a:cs typeface="Times New Roman" panose="02020603050405020304" pitchFamily="18" charset="0"/>
              </a:rPr>
              <a:t>Printed from QUINCY COMPRESSOR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67120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949244" cy="1325563"/>
          </a:xfrm>
        </p:spPr>
        <p:txBody>
          <a:bodyPr/>
          <a:lstStyle/>
          <a:p>
            <a:r>
              <a:rPr lang="en-US" i="1" dirty="0">
                <a:latin typeface="Copperplate Gothic Bold" panose="020E0705020206020404" pitchFamily="34" charset="0"/>
                <a:cs typeface="Times New Roman" panose="02020603050405020304" pitchFamily="18" charset="0"/>
              </a:rPr>
              <a:t>Dryer Solutions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54715" y="0"/>
            <a:ext cx="3537285" cy="1371600"/>
          </a:xfrm>
          <a:prstGeom prst="rect">
            <a:avLst/>
          </a:prstGeom>
        </p:spPr>
      </p:pic>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24883" r="32726"/>
          <a:stretch/>
        </p:blipFill>
        <p:spPr>
          <a:xfrm>
            <a:off x="0" y="2124532"/>
            <a:ext cx="2675467" cy="4733468"/>
          </a:xfrm>
        </p:spPr>
      </p:pic>
      <p:sp>
        <p:nvSpPr>
          <p:cNvPr id="3" name="Rectangle 2"/>
          <p:cNvSpPr/>
          <p:nvPr/>
        </p:nvSpPr>
        <p:spPr>
          <a:xfrm>
            <a:off x="2609945" y="2257164"/>
            <a:ext cx="8532537" cy="1014380"/>
          </a:xfrm>
          <a:prstGeom prst="rect">
            <a:avLst/>
          </a:prstGeom>
        </p:spPr>
        <p:txBody>
          <a:bodyPr wrap="square">
            <a:spAutoFit/>
          </a:bodyPr>
          <a:lstStyle/>
          <a:p>
            <a:pPr marR="0" lvl="0">
              <a:lnSpc>
                <a:spcPct val="107000"/>
              </a:lnSpc>
              <a:spcBef>
                <a:spcPts val="0"/>
              </a:spcBef>
              <a:spcAft>
                <a:spcPts val="800"/>
              </a:spcAft>
            </a:pPr>
            <a:r>
              <a:rPr lang="en-US" sz="2000" b="1" dirty="0">
                <a:latin typeface="Calibri" panose="020F0502020204030204" pitchFamily="34" charset="0"/>
                <a:ea typeface="Calibri" panose="020F0502020204030204" pitchFamily="34" charset="0"/>
                <a:cs typeface="Times New Roman" panose="02020603050405020304" pitchFamily="18" charset="0"/>
              </a:rPr>
              <a:t>Air Purge Regeneration - </a:t>
            </a:r>
            <a:r>
              <a:rPr lang="en-US" dirty="0">
                <a:latin typeface="Calibri" panose="020F0502020204030204" pitchFamily="34" charset="0"/>
                <a:ea typeface="Calibri" panose="020F0502020204030204" pitchFamily="34" charset="0"/>
                <a:cs typeface="Times New Roman" panose="02020603050405020304" pitchFamily="18" charset="0"/>
              </a:rPr>
              <a:t>a common regenerative dryer system where the wet tower is dried by diverting a small flow of the dry air from the active drying tower back through the saturated tower. This dry air adsorbs the moisture and expels it to the atmosphere. </a:t>
            </a:r>
          </a:p>
        </p:txBody>
      </p:sp>
      <p:sp>
        <p:nvSpPr>
          <p:cNvPr id="6" name="Rectangle 5"/>
          <p:cNvSpPr/>
          <p:nvPr/>
        </p:nvSpPr>
        <p:spPr>
          <a:xfrm>
            <a:off x="0" y="1359090"/>
            <a:ext cx="8117800" cy="523220"/>
          </a:xfrm>
          <a:prstGeom prst="rect">
            <a:avLst/>
          </a:prstGeom>
        </p:spPr>
        <p:txBody>
          <a:bodyPr wrap="none">
            <a:spAutoFit/>
          </a:bodyPr>
          <a:lstStyle/>
          <a:p>
            <a:pPr indent="320040">
              <a:spcAft>
                <a:spcPts val="1000"/>
              </a:spcAft>
            </a:pPr>
            <a:r>
              <a:rPr lang="en-US" sz="2800" dirty="0">
                <a:latin typeface="Calibri" panose="020F0502020204030204" pitchFamily="34" charset="0"/>
                <a:ea typeface="Calibri" panose="020F0502020204030204" pitchFamily="34" charset="0"/>
                <a:cs typeface="Times New Roman" panose="02020603050405020304" pitchFamily="18" charset="0"/>
              </a:rPr>
              <a:t>The two (2) most common regenerative process are:</a:t>
            </a:r>
            <a:endParaRPr lang="en-US" sz="2800" i="1"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2652074" y="3717745"/>
            <a:ext cx="8622384" cy="1310743"/>
          </a:xfrm>
          <a:prstGeom prst="rect">
            <a:avLst/>
          </a:prstGeom>
        </p:spPr>
        <p:txBody>
          <a:bodyPr wrap="square">
            <a:spAutoFit/>
          </a:bodyPr>
          <a:lstStyle/>
          <a:p>
            <a:pPr marR="0" lvl="0">
              <a:lnSpc>
                <a:spcPct val="107000"/>
              </a:lnSpc>
              <a:spcBef>
                <a:spcPts val="0"/>
              </a:spcBef>
              <a:spcAft>
                <a:spcPts val="800"/>
              </a:spcAft>
            </a:pPr>
            <a:r>
              <a:rPr lang="en-US" sz="2000" b="1" dirty="0">
                <a:latin typeface="Calibri" panose="020F0502020204030204" pitchFamily="34" charset="0"/>
                <a:ea typeface="Calibri" panose="020F0502020204030204" pitchFamily="34" charset="0"/>
                <a:cs typeface="Times New Roman" panose="02020603050405020304" pitchFamily="18" charset="0"/>
              </a:rPr>
              <a:t>Heater Regeneration -</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another common regenerative dryer system where the wet tower is dried by a heater element that is incorporated in the towers. When in the regeneration mode, the heater element heats the tower to the point of boiling the entrained water to a vapor that is expelled from the wet tower into the atmosphere. </a:t>
            </a:r>
          </a:p>
        </p:txBody>
      </p:sp>
    </p:spTree>
    <p:extLst>
      <p:ext uri="{BB962C8B-B14F-4D97-AF65-F5344CB8AC3E}">
        <p14:creationId xmlns:p14="http://schemas.microsoft.com/office/powerpoint/2010/main" val="22390768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1046</TotalTime>
  <Words>2135</Words>
  <Application>Microsoft Office PowerPoint</Application>
  <PresentationFormat>Widescreen</PresentationFormat>
  <Paragraphs>146</Paragraphs>
  <Slides>17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Calibri Light</vt:lpstr>
      <vt:lpstr>Copperplate Gothic Bold</vt:lpstr>
      <vt:lpstr>Helvetica</vt:lpstr>
      <vt:lpstr>Symbol</vt:lpstr>
      <vt:lpstr>Wingdings</vt:lpstr>
      <vt:lpstr>Office Theme</vt:lpstr>
      <vt:lpstr>PowerPoint Presentation</vt:lpstr>
      <vt:lpstr>What is instrument air?</vt:lpstr>
      <vt:lpstr>Instrument Air Quality Standards</vt:lpstr>
      <vt:lpstr>Instrument Air Quality Standards</vt:lpstr>
      <vt:lpstr>Instrument Air Quality Standards</vt:lpstr>
      <vt:lpstr>P&amp; ID Drawing</vt:lpstr>
      <vt:lpstr>Compressor Solution</vt:lpstr>
      <vt:lpstr>Compressor Solution</vt:lpstr>
      <vt:lpstr>Dryer Solutions</vt:lpstr>
      <vt:lpstr>Dryer Solutions</vt:lpstr>
      <vt:lpstr>Dryer Solutions</vt:lpstr>
      <vt:lpstr>Air Storage</vt:lpstr>
      <vt:lpstr>Air Storage</vt:lpstr>
      <vt:lpstr>Air Storage</vt:lpstr>
      <vt:lpstr>Air Storage</vt:lpstr>
      <vt:lpstr>Air Storage</vt:lpstr>
      <vt:lpstr>Condensate Management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Dana Bardeaux</dc:creator>
  <cp:lastModifiedBy>Dana Bardeaux</cp:lastModifiedBy>
  <cp:revision>55</cp:revision>
  <cp:lastPrinted>2018-01-19T15:33:24Z</cp:lastPrinted>
  <dcterms:created xsi:type="dcterms:W3CDTF">2018-01-16T15:59:22Z</dcterms:created>
  <dcterms:modified xsi:type="dcterms:W3CDTF">2024-04-09T19:34:18Z</dcterms:modified>
</cp:coreProperties>
</file>